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Roboto Slab"/>
      <p:regular r:id="rId35"/>
      <p:bold r:id="rId36"/>
    </p:embeddedFont>
    <p:embeddedFont>
      <p:font typeface="Robot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13" Type="http://schemas.openxmlformats.org/officeDocument/2006/relationships/slide" Target="slides/slide8.xml"/><Relationship Id="rId39" Type="http://schemas.openxmlformats.org/officeDocument/2006/relationships/font" Target="fonts/Roboto-italic.fntdata"/><Relationship Id="rId18" Type="http://schemas.openxmlformats.org/officeDocument/2006/relationships/slide" Target="slides/slide1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customXml" Target="../customXml/item2.xml"/><Relationship Id="rId7" Type="http://schemas.openxmlformats.org/officeDocument/2006/relationships/slide" Target="slides/slide2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29" Type="http://schemas.openxmlformats.org/officeDocument/2006/relationships/slide" Target="slides/slide24.xml"/><Relationship Id="rId16" Type="http://schemas.openxmlformats.org/officeDocument/2006/relationships/slide" Target="slides/slide11.xml"/><Relationship Id="rId41" Type="http://schemas.openxmlformats.org/officeDocument/2006/relationships/customXml" Target="../customXml/item1.xml"/><Relationship Id="rId40" Type="http://schemas.openxmlformats.org/officeDocument/2006/relationships/font" Target="fonts/Roboto-boldItalic.fntdata"/><Relationship Id="rId24" Type="http://schemas.openxmlformats.org/officeDocument/2006/relationships/slide" Target="slides/slide19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font" Target="fonts/Roboto-regular.fntdata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5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36" Type="http://schemas.openxmlformats.org/officeDocument/2006/relationships/font" Target="fonts/RobotoSlab-bold.fntdata"/><Relationship Id="rId31" Type="http://schemas.openxmlformats.org/officeDocument/2006/relationships/slide" Target="slides/slide2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43" Type="http://schemas.openxmlformats.org/officeDocument/2006/relationships/customXml" Target="../customXml/item3.xml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f36db56d5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f36db56d5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930579d8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f930579d8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930579d81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f930579d81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f36db56d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f36db56d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f36db56d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f36db56d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f36db56d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ef36db56d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f36db56d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ef36db56d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a198207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fa198207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a198207e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fa198207e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fa198207e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fa198207e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f36db56d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f36db56d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fa198207e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fa198207e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a198207e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fa198207e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a198207e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fa198207e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a198207e5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fa198207e5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cb98e79c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cb98e79c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cb98e79c3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cb98e79c3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cb98e79c3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cb98e79c3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cb98e79c3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cb98e79c3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cb98e79c3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cb98e79c3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fb8d46e6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fb8d46e6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f422c82e8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f422c82e8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f422c82e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f422c82e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f422c82e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f422c82e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f422c82e8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f422c82e8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f422c82e8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f422c82e8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f422c82e8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f422c82e8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f36db56d5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f36db56d5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youtube.com/watch?v=O7PLoMTfrQo" TargetMode="External"/><Relationship Id="rId4" Type="http://schemas.openxmlformats.org/officeDocument/2006/relationships/image" Target="../media/image1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Post-Traumatic Stress Disorder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Forensic Overview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Complex PTSD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Behavioral issues-substance use, hypersexuality, aggression, impulsivity, self-injurious behavior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Emotional difficulties- depression, anxiety, rage, mood swings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Cognitive difficulties- dissociation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Chaotic interpersonal relationships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Somatization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of these symptoms are consistent with borderline personality disorder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Trauma happens in a context (unit cohesion has been found to be protective)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 memory?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 to a point, the more adrenaline you secrete the more precise your memory will become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traumatic experiences, the system goes haywire because of the above activations and deactivations.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frontal lobes, including areas involved in word formation and planning shut down. The </a:t>
            </a:r>
            <a:r>
              <a:rPr lang="en"/>
              <a:t>emotional</a:t>
            </a:r>
            <a:r>
              <a:rPr lang="en"/>
              <a:t> brain takes over and the system expressed itself with altered arousal. This disconnects areas of the brain involved in storage and integration.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 memory?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Linda williams began a study at Penn in the early 70’s. She interviewed 206 </a:t>
            </a:r>
            <a:r>
              <a:rPr lang="en"/>
              <a:t>girls between 10 and 12 who were in the ED following sexual abuse. 17 years later she tracked down 136 of them for interviews.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38% did not recall the abusve, 12% said they had never been abusive, and 68% reported other incides of childhood sexual abuse.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16% of those who recalled the abuse  reported they had forgotten it at some point.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Those with prior periods of forgettin were younger at the time and had less maternal support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Co-morbidity</a:t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Depressive disorders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Anxiety disorders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Substance abuse disorders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Personality disorder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Treatments- Therapies I</a:t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Cognitive-behavioral therapy is first line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CBT is any type of treatment that focuses on both thoughts (cognitions) or behaviors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 the APA, Prolonged exposure therapy is when a patient is taught to re-approach their memories,  situations and feelings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8-15 weekly sessions, sometimes lasting up to 2 hours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Imaginal or in vivo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 APA, Cognitive processing therapy helps patients challenge their beliefs and automatic negative thoughts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Treatments- Therapies II</a:t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Eye Movement Desensitization and Reprocessing encourages a </a:t>
            </a:r>
            <a:r>
              <a:rPr lang="en"/>
              <a:t>patient</a:t>
            </a:r>
            <a:r>
              <a:rPr lang="en"/>
              <a:t> to focus on trauma memory while experiencing bilateral stimulation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Francine</a:t>
            </a:r>
            <a:r>
              <a:rPr lang="en"/>
              <a:t> Shapiro, who developed the therapy, noted that she became less distressed about memories when moving her eyes from side to side while walking in a park.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Traditionally this has been done with eye movements, but can also be done with touching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people wonder if the eye movements do anything at all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Treatments- Medications</a:t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Treatment algorithms suggest first treatment should be of sleep disorders if they exist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Prazosin, a blood pressure medicine, appears to help those with nightmares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Trazodone, a medicine that has antidepressant affects at higher doses, is used to treat insomnia WITHOUT nightmares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that is stabilized, treatment with antidepressants, preferably SSRIs such as Paxil and Zoloft are tried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that, SNRI’s or Remeron, a sedating antidepressant, can be tried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Antipsychotics and lamictal have limited evidence, as does cannabis.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Malingering</a:t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Involves both feigning sx, which is representing in order to deceive, PLUS an identified external incentive.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Resnick 1997 identified 3 </a:t>
            </a:r>
            <a:r>
              <a:rPr lang="en"/>
              <a:t>types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Pure- total fabrication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Partial- amplification of existing symptoms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False- inappropriately assigning causal blame for symptoms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Malingering- Costs</a:t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Greiffenstein and Baker in 2006 found 37% base rate of malingering in patients with mild head injury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Larrabee in 2003 showed 40% in 11 studies of 1363 patients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Frueh and colleagues in 2000 found 30% of vets seeking PTSD disability feigned the symptoms.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Malingering- Diagnosis</a:t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Clinical interview- observe discrepancies between report and behavior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Review of collateral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There may be discrepancies between how they behave in front of other people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DSM I- published in 1968, had “gross stress reaction.”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was </a:t>
            </a:r>
            <a:r>
              <a:rPr lang="en"/>
              <a:t>abandoned</a:t>
            </a:r>
            <a:r>
              <a:rPr lang="en"/>
              <a:t> in DSM II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introduced into the DSM-III as a disorder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DSM-IV introduced symptom clusters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DSM-V clarified some of the criteria and took it out of the Anxiety and related disorders category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important to remember that the DSM is a book created for researchers, by researchers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Malingering- Psychological testing</a:t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MMPI- Minnesota Multiphasic Personality Inventory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567 items, self reported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Good at evaluating for feigned somatic and neurocognitive complaints, and severe psychopathology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Elevations of family of F (infrequency) scales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Also Symptom Validity Scale- captures facets of feigned emotional distress and somatic complaints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Response bias scale- better at cognitive complaints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Malingering- Psychological testing II</a:t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Personality Assessment Inventory (PAI)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344 item self-report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Negative </a:t>
            </a:r>
            <a:r>
              <a:rPr lang="en"/>
              <a:t>Impression</a:t>
            </a:r>
            <a:r>
              <a:rPr lang="en"/>
              <a:t> management scale quantifies endorsement of bizarre symptoms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Addition of Malingering Index and Rogers Discriminant Function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ith the help of Tony and Bobby Bacala, Junior practices feigning mental illness in hopes of getting a mistrial for his Rico indictment. &#10;&#10;This scene may be inspired by real life Mafia Boss Vincent Gigante, who feigned mental illness for years to get out of going to prison." id="189" name="Google Shape;189;p34" title="The Sopranos - Junior Practices Faking Illnes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0325" y="126075"/>
            <a:ext cx="5644974" cy="423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Floor effect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Morel Emotional Numbing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Told that people with PTSD have  hard time recognizing facial expressions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Shown facial expressions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people get over 90%</a:t>
            </a:r>
            <a:endParaRPr/>
          </a:p>
        </p:txBody>
      </p:sp>
      <p:sp>
        <p:nvSpPr>
          <p:cNvPr id="196" name="Google Shape;196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Malingering- Psychological Testing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Neuropsychological Assessment</a:t>
            </a:r>
            <a:endParaRPr/>
          </a:p>
        </p:txBody>
      </p:sp>
      <p:sp>
        <p:nvSpPr>
          <p:cNvPr id="202" name="Google Shape;202;p36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Neuropsychological Assessment?</a:t>
            </a:r>
            <a:endParaRPr/>
          </a:p>
        </p:txBody>
      </p:sp>
      <p:sp>
        <p:nvSpPr>
          <p:cNvPr id="208" name="Google Shape;208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A performanced-based measure of current functioning 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Used to inform differential diagnoses, assess response to treatment, and collect diagnostic data 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Can examine the impact of neurocognitive disorders, psychiatric disorders, and brain injury (e.g., TBI, stroke)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be measured?</a:t>
            </a:r>
            <a:endParaRPr/>
          </a:p>
        </p:txBody>
      </p:sp>
      <p:sp>
        <p:nvSpPr>
          <p:cNvPr id="214" name="Google Shape;214;p38"/>
          <p:cNvSpPr txBox="1"/>
          <p:nvPr>
            <p:ph idx="1" type="body"/>
          </p:nvPr>
        </p:nvSpPr>
        <p:spPr>
          <a:xfrm>
            <a:off x="729450" y="2078875"/>
            <a:ext cx="7688700" cy="265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Cognitive functioning (e.g., learning, memory, reasoning, problem solving, attention, processing speed)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	Executive functioning - planning, inhibition, shifting, working memory 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	Motor/Sensory-motor skills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Social-emotional functioning (e.g., mood, personality)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Adaptive functioning 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/>
              <a:t>Educational achievement </a:t>
            </a:r>
            <a:endParaRPr sz="15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process?</a:t>
            </a:r>
            <a:endParaRPr/>
          </a:p>
        </p:txBody>
      </p:sp>
      <p:sp>
        <p:nvSpPr>
          <p:cNvPr id="220" name="Google Shape;220;p3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An assessment battery is created based on referral question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Review of treatment records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Clinical and behavioral interviews (60-120 minutes)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Administration of paper/pencil and electronic assessments (ranging in time from 60 minutes to several hours)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Score results and compile data to address the referral question </a:t>
            </a:r>
            <a:endParaRPr sz="17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they do NOT do</a:t>
            </a:r>
            <a:endParaRPr/>
          </a:p>
        </p:txBody>
      </p:sp>
      <p:sp>
        <p:nvSpPr>
          <p:cNvPr id="226" name="Google Shape;226;p4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Neuropsychologists do not:</a:t>
            </a:r>
            <a:endParaRPr sz="1700"/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Conduct/interpret medical imaging (e.g., fMRI, MRIs, CAT scan, PET scan, EEGs)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Conduct medical testing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Prescribe medications 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Gallo MD</a:t>
            </a:r>
            <a:endParaRPr/>
          </a:p>
        </p:txBody>
      </p:sp>
      <p:sp>
        <p:nvSpPr>
          <p:cNvPr id="232" name="Google Shape;232;p41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drgallo@southcountypsychiatryri.com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Criteria A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Exposure to threatened death, serious injury or sexual violence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May be directly experiencing this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Witnessing this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Learning that it occurred to a close family member or friend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Experiencing repeated or extreme exposure to aversive aspects (not via media)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Criteria B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Recurrent distressing memories (Children may engage in play around this)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Recurrent distressing dreams (maybe no content in children)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Flashbacks and dissociations (play in children)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Psychological or physiologic distress as a response to cues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Criteria C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Avoidance of memories, thoughts, feelings or reminders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Criteria D- alterations in cognition or mood (2)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Inability to recall important aspects of the trauma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Persistent or exaggerated </a:t>
            </a:r>
            <a:r>
              <a:rPr lang="en"/>
              <a:t>beliefs</a:t>
            </a:r>
            <a:r>
              <a:rPr lang="en"/>
              <a:t> about oneself or the world (Ie. “I am bad.” “Things will never get better.” “I </a:t>
            </a:r>
            <a:r>
              <a:rPr lang="en"/>
              <a:t>can't</a:t>
            </a:r>
            <a:r>
              <a:rPr lang="en"/>
              <a:t> trust anyone.”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Persistent negative affective state, ie. fear, horror, anger, guilt, shame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Decreased </a:t>
            </a:r>
            <a:r>
              <a:rPr lang="en"/>
              <a:t>interest in activities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Detachment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Inability to experience positive emotions, i.e. love, joy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Criteria D- alterations in arousal/reactivity (2)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Irritability</a:t>
            </a:r>
            <a:r>
              <a:rPr lang="en"/>
              <a:t> and angry outbursts with little to no provocation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Recklessness or self-destructive behavior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Exaggerated startle response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Poor Concentration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Sleep disturbances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Details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Symptoms have to be lasting greater than a month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May have dissociative symptoms  with depersonalization or derealization (that Cannot be due to substance or other medical conditions)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Complex PTSD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Traditionally we think of PTSD for those who have suffered an event that occured on a one time basis.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those who experience repeated trauma occuring over months or years, in cases like recurrent child abuse or intimate partner violence, things get more complicated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Judy Hermann, who wrote Trauma and Recovery, advocated for the diagnosis of Complex PTSD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417C31FD5D9449AA3FEB7D5D0B1199" ma:contentTypeVersion="0" ma:contentTypeDescription="Create a new document." ma:contentTypeScope="" ma:versionID="d1f2f99bd026cc40b34cb8eb92b9ab4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1A28F7-C76B-4448-8102-66873DDA74EF}"/>
</file>

<file path=customXml/itemProps2.xml><?xml version="1.0" encoding="utf-8"?>
<ds:datastoreItem xmlns:ds="http://schemas.openxmlformats.org/officeDocument/2006/customXml" ds:itemID="{3C85F5F1-9BA4-4078-B644-56EAEB8DF9F0}"/>
</file>

<file path=customXml/itemProps3.xml><?xml version="1.0" encoding="utf-8"?>
<ds:datastoreItem xmlns:ds="http://schemas.openxmlformats.org/officeDocument/2006/customXml" ds:itemID="{0E2B9107-0136-4413-B25A-A29301E47EBF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0x010100DD417C31FD5D9449AA3FEB7D5D0B1199</vt:lpwstr>
  </property>
</Properties>
</file>