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slides/slide17.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87"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2" r:id="rId18"/>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504" y="6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dccc9fbc6f_0_72: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dccc9fbc6f_0_72: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dccc9fbc6f_0_42: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dccc9fbc6f_0_42: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dccc9fbc6f_0_5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dccc9fbc6f_0_5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dccc9fbc6f_0_4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dccc9fbc6f_0_4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dccc9fbc6f_0_52: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dccc9fbc6f_0_52: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dccc9fbc6f_0_63: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dccc9fbc6f_0_63: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dccc9fbc6f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dccc9fbc6f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dccc9fbc6f_0_5: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dccc9fbc6f_0_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dccc9fbc6f_0_1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dccc9fbc6f_0_1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dccc9fbc6f_0_15: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dccc9fbc6f_0_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dccc9fbc6f_0_2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dccc9fbc6f_0_2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dccc9fbc6f_0_29: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dccc9fbc6f_0_29: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dd171485bf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dd171485bf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dccc9fbc6f_0_3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dccc9fbc6f_0_3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247255" y="-44532"/>
            <a:ext cx="9386888" cy="5192849"/>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251970" y="889863"/>
            <a:ext cx="6636259" cy="3358450"/>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19428" y="1556628"/>
            <a:ext cx="6509936" cy="1311547"/>
          </a:xfrm>
        </p:spPr>
        <p:txBody>
          <a:bodyPr bIns="0" anchor="b">
            <a:normAutofit/>
          </a:bodyPr>
          <a:lstStyle>
            <a:lvl1pPr algn="ctr">
              <a:lnSpc>
                <a:spcPct val="80000"/>
              </a:lnSpc>
              <a:defRPr sz="4050" spc="-113">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319428" y="2929700"/>
            <a:ext cx="6505070" cy="991940"/>
          </a:xfrm>
        </p:spPr>
        <p:txBody>
          <a:bodyPr tIns="0">
            <a:normAutofit/>
          </a:bodyPr>
          <a:lstStyle>
            <a:lvl1pPr marL="0" indent="0" algn="ctr">
              <a:lnSpc>
                <a:spcPct val="100000"/>
              </a:lnSpc>
              <a:buNone/>
              <a:defRPr sz="1350" b="0">
                <a:solidFill>
                  <a:srgbClr val="FFFEFF"/>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603504" y="240030"/>
            <a:ext cx="2743200" cy="240030"/>
          </a:xfrm>
        </p:spPr>
        <p:txBody>
          <a:bodyPr vert="horz" lIns="91440" tIns="45720" rIns="91440" bIns="45720" rtlCol="0" anchor="ctr"/>
          <a:lstStyle>
            <a:lvl1pPr>
              <a:defRPr lang="en-US"/>
            </a:lvl1pPr>
          </a:lstStyle>
          <a:p>
            <a:fld id="{4BDF68E2-58F2-4D09-BE8B-E3BD06533059}" type="datetimeFigureOut">
              <a:rPr lang="en-US" smtClean="0"/>
              <a:t>4/7/2025</a:t>
            </a:fld>
            <a:endParaRPr lang="en-US" dirty="0"/>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7852410" y="240030"/>
            <a:ext cx="685800" cy="240030"/>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44011903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313135"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600108"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5897" cy="184233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3832488" y="596039"/>
            <a:ext cx="4706276" cy="394281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9784892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5789211"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855578" y="1762444"/>
            <a:ext cx="2625896" cy="184233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2060" y="598834"/>
            <a:ext cx="4701467" cy="39429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03504" y="240030"/>
            <a:ext cx="2743200" cy="240030"/>
          </a:xfrm>
        </p:spPr>
        <p:txBody>
          <a:bodyPr/>
          <a:lstStyle/>
          <a:p>
            <a:fld id="{E26F7E3A-B166-407D-9866-32884E7D5B37}" type="datetimeFigureOut">
              <a:rPr lang="en-US" smtClean="0"/>
              <a:t>4/7/2025</a:t>
            </a:fld>
            <a:endParaRPr lang="en-US" dirty="0"/>
          </a:p>
        </p:txBody>
      </p:sp>
      <p:sp>
        <p:nvSpPr>
          <p:cNvPr id="5" name="Footer Placeholder 4"/>
          <p:cNvSpPr>
            <a:spLocks noGrp="1"/>
          </p:cNvSpPr>
          <p:nvPr>
            <p:ph type="ftr" sz="quarter" idx="11"/>
          </p:nvPr>
        </p:nvSpPr>
        <p:spPr>
          <a:xfrm>
            <a:off x="603504" y="4670298"/>
            <a:ext cx="7941564" cy="240030"/>
          </a:xfrm>
        </p:spPr>
        <p:txBody>
          <a:bodyPr/>
          <a:lstStyle/>
          <a:p>
            <a:endParaRPr lang="en-US" dirty="0"/>
          </a:p>
        </p:txBody>
      </p:sp>
      <p:sp>
        <p:nvSpPr>
          <p:cNvPr id="6" name="Slide Number Placeholder 5"/>
          <p:cNvSpPr>
            <a:spLocks noGrp="1"/>
          </p:cNvSpPr>
          <p:nvPr>
            <p:ph type="sldNum" sz="quarter" idx="12"/>
          </p:nvPr>
        </p:nvSpPr>
        <p:spPr>
          <a:xfrm>
            <a:off x="7852410" y="240030"/>
            <a:ext cx="685800" cy="240030"/>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4918460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002635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313135" y="0"/>
            <a:ext cx="9438086" cy="5139929"/>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600108" y="1274692"/>
            <a:ext cx="2755857" cy="2602816"/>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4234" cy="184233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3838836" y="602389"/>
            <a:ext cx="4711405" cy="3936467"/>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51905758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247255" y="-44532"/>
            <a:ext cx="9386888" cy="5192849"/>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2444659" y="889863"/>
            <a:ext cx="4249609" cy="3358450"/>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508162" y="1556047"/>
            <a:ext cx="4117668" cy="1267043"/>
          </a:xfrm>
        </p:spPr>
        <p:txBody>
          <a:bodyPr bIns="0" anchor="b">
            <a:normAutofit/>
          </a:bodyPr>
          <a:lstStyle>
            <a:lvl1pPr algn="ctr">
              <a:defRPr sz="33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2508162" y="2885138"/>
            <a:ext cx="4117667" cy="1037828"/>
          </a:xfrm>
        </p:spPr>
        <p:txBody>
          <a:bodyPr tIns="0">
            <a:normAutofit/>
          </a:bodyPr>
          <a:lstStyle>
            <a:lvl1pPr marL="0" indent="0" algn="ctr">
              <a:buNone/>
              <a:defRPr sz="1350">
                <a:solidFill>
                  <a:srgbClr val="FFFEFF"/>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3504" y="240030"/>
            <a:ext cx="2743200" cy="240030"/>
          </a:xfrm>
        </p:spPr>
        <p:txBody>
          <a:bodyPr/>
          <a:lstStyle/>
          <a:p>
            <a:fld id="{20EBB0C4-6273-4C6E-B9BD-2EDC30F1CD52}" type="datetimeFigureOut">
              <a:rPr lang="en-US" smtClean="0"/>
              <a:t>4/7/2025</a:t>
            </a:fld>
            <a:endParaRPr lang="en-US" dirty="0"/>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7852410" y="240030"/>
            <a:ext cx="685800" cy="240030"/>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1876893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313135" y="0"/>
            <a:ext cx="9438086" cy="5139929"/>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00108" y="1274692"/>
            <a:ext cx="2755857" cy="2602816"/>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0" y="1754752"/>
            <a:ext cx="2625621" cy="1852549"/>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840659" y="602391"/>
            <a:ext cx="4702193" cy="1786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38835" y="2754121"/>
            <a:ext cx="4704017" cy="17876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03504" y="240030"/>
            <a:ext cx="2743200" cy="240030"/>
          </a:xfrm>
        </p:spPr>
        <p:txBody>
          <a:bodyPr/>
          <a:lstStyle/>
          <a:p>
            <a:fld id="{19AB4D41-86C1-4908-B66A-0B50CEB3BF29}" type="datetimeFigureOut">
              <a:rPr lang="en-US" smtClean="0"/>
              <a:t>4/7/2025</a:t>
            </a:fld>
            <a:endParaRPr lang="en-US" dirty="0"/>
          </a:p>
        </p:txBody>
      </p:sp>
      <p:sp>
        <p:nvSpPr>
          <p:cNvPr id="6" name="Footer Placeholder 5"/>
          <p:cNvSpPr>
            <a:spLocks noGrp="1"/>
          </p:cNvSpPr>
          <p:nvPr>
            <p:ph type="ftr" sz="quarter" idx="11"/>
          </p:nvPr>
        </p:nvSpPr>
        <p:spPr>
          <a:xfrm>
            <a:off x="603504" y="4670298"/>
            <a:ext cx="7941564" cy="240030"/>
          </a:xfrm>
        </p:spPr>
        <p:txBody>
          <a:bodyPr/>
          <a:lstStyle/>
          <a:p>
            <a:endParaRPr lang="en-US" dirty="0"/>
          </a:p>
        </p:txBody>
      </p:sp>
      <p:sp>
        <p:nvSpPr>
          <p:cNvPr id="7" name="Slide Number Placeholder 6"/>
          <p:cNvSpPr>
            <a:spLocks noGrp="1"/>
          </p:cNvSpPr>
          <p:nvPr>
            <p:ph type="sldNum" sz="quarter" idx="12"/>
          </p:nvPr>
        </p:nvSpPr>
        <p:spPr>
          <a:xfrm>
            <a:off x="7852410" y="240030"/>
            <a:ext cx="685800" cy="240030"/>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7809937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313135" y="0"/>
            <a:ext cx="9438086" cy="5139929"/>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600108" y="1274692"/>
            <a:ext cx="2755857" cy="2602816"/>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1" y="1772937"/>
            <a:ext cx="2625621" cy="1845373"/>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43853" y="602389"/>
            <a:ext cx="4698816" cy="514350"/>
          </a:xfrm>
        </p:spPr>
        <p:txBody>
          <a:bodyPr anchor="ctr">
            <a:noAutofit/>
          </a:bodyPr>
          <a:lstStyle>
            <a:lvl1pPr marL="0" indent="0" algn="l">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843979" y="1116739"/>
            <a:ext cx="4698263" cy="12726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38989" y="2749415"/>
            <a:ext cx="4698311" cy="514350"/>
          </a:xfrm>
        </p:spPr>
        <p:txBody>
          <a:bodyPr anchor="ctr">
            <a:noAutofit/>
          </a:bodyPr>
          <a:lstStyle>
            <a:lvl1pPr marL="0" indent="0" algn="l">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38835" y="3263765"/>
            <a:ext cx="4699191" cy="12780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03504" y="240030"/>
            <a:ext cx="2743200" cy="240030"/>
          </a:xfrm>
        </p:spPr>
        <p:txBody>
          <a:bodyPr/>
          <a:lstStyle/>
          <a:p>
            <a:fld id="{E6426E2C-56C1-4E0D-A793-0088A7FDD37E}" type="datetimeFigureOut">
              <a:rPr lang="en-US" smtClean="0"/>
              <a:t>4/7/2025</a:t>
            </a:fld>
            <a:endParaRPr lang="en-US" dirty="0"/>
          </a:p>
        </p:txBody>
      </p:sp>
      <p:sp>
        <p:nvSpPr>
          <p:cNvPr id="8" name="Footer Placeholder 7"/>
          <p:cNvSpPr>
            <a:spLocks noGrp="1"/>
          </p:cNvSpPr>
          <p:nvPr>
            <p:ph type="ftr" sz="quarter" idx="11"/>
          </p:nvPr>
        </p:nvSpPr>
        <p:spPr>
          <a:xfrm>
            <a:off x="603504" y="4670298"/>
            <a:ext cx="7941564" cy="240030"/>
          </a:xfrm>
        </p:spPr>
        <p:txBody>
          <a:bodyPr/>
          <a:lstStyle/>
          <a:p>
            <a:endParaRPr lang="en-US" dirty="0"/>
          </a:p>
        </p:txBody>
      </p:sp>
      <p:sp>
        <p:nvSpPr>
          <p:cNvPr id="9" name="Slide Number Placeholder 8"/>
          <p:cNvSpPr>
            <a:spLocks noGrp="1"/>
          </p:cNvSpPr>
          <p:nvPr>
            <p:ph type="sldNum" sz="quarter" idx="12"/>
          </p:nvPr>
        </p:nvSpPr>
        <p:spPr>
          <a:xfrm>
            <a:off x="7852410" y="240030"/>
            <a:ext cx="685800" cy="240030"/>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14348428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313135" y="0"/>
            <a:ext cx="9438086" cy="5139929"/>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600108" y="1274692"/>
            <a:ext cx="2755857" cy="2602816"/>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5897" cy="184233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4/7/2025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2679871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3504" y="240030"/>
            <a:ext cx="2743200" cy="240030"/>
          </a:xfrm>
        </p:spPr>
        <p:txBody>
          <a:bodyPr/>
          <a:lstStyle/>
          <a:p>
            <a:fld id="{4D94136C-8742-45B2-AF27-D93DF72833A9}" type="datetimeFigureOut">
              <a:rPr lang="en-US" smtClean="0"/>
              <a:t>4/7/2025</a:t>
            </a:fld>
            <a:endParaRPr lang="en-US" dirty="0"/>
          </a:p>
        </p:txBody>
      </p:sp>
      <p:sp>
        <p:nvSpPr>
          <p:cNvPr id="3" name="Footer Placeholder 2"/>
          <p:cNvSpPr>
            <a:spLocks noGrp="1"/>
          </p:cNvSpPr>
          <p:nvPr>
            <p:ph type="ftr" sz="quarter" idx="11"/>
          </p:nvPr>
        </p:nvSpPr>
        <p:spPr>
          <a:xfrm>
            <a:off x="603504" y="4670298"/>
            <a:ext cx="7941564" cy="240030"/>
          </a:xfrm>
        </p:spPr>
        <p:txBody>
          <a:bodyPr/>
          <a:lstStyle/>
          <a:p>
            <a:endParaRPr lang="en-US" dirty="0"/>
          </a:p>
        </p:txBody>
      </p:sp>
      <p:sp>
        <p:nvSpPr>
          <p:cNvPr id="4" name="Slide Number Placeholder 3"/>
          <p:cNvSpPr>
            <a:spLocks noGrp="1"/>
          </p:cNvSpPr>
          <p:nvPr>
            <p:ph type="sldNum" sz="quarter" idx="12"/>
          </p:nvPr>
        </p:nvSpPr>
        <p:spPr>
          <a:xfrm>
            <a:off x="7852410" y="240030"/>
            <a:ext cx="685800" cy="240030"/>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42300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313135" y="0"/>
            <a:ext cx="9438086" cy="5139929"/>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600108" y="1274692"/>
            <a:ext cx="2755857" cy="2602816"/>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4019"/>
            <a:ext cx="2625898" cy="917474"/>
          </a:xfrm>
        </p:spPr>
        <p:txBody>
          <a:bodyPr bIns="0" anchor="b">
            <a:noAutofit/>
          </a:bodyPr>
          <a:lstStyle>
            <a:lvl1pPr algn="ctr">
              <a:defRPr sz="24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3832488" y="602107"/>
            <a:ext cx="4706276" cy="393745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6474" y="2685140"/>
            <a:ext cx="2625898" cy="915873"/>
          </a:xfrm>
        </p:spPr>
        <p:txBody>
          <a:bodyPr/>
          <a:lstStyle>
            <a:lvl1pPr marL="0" indent="0" algn="ctr">
              <a:buNone/>
              <a:defRPr sz="12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2ABBEA6-7C60-4B02-AE87-00D78D8422AF}"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8774033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247255" y="-44532"/>
            <a:ext cx="9386888" cy="5192849"/>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604002" y="1273749"/>
            <a:ext cx="4456155" cy="2602816"/>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7632" y="0"/>
            <a:ext cx="3486368" cy="5143500"/>
          </a:xfrm>
          <a:solidFill>
            <a:schemeClr val="bg1">
              <a:lumMod val="65000"/>
              <a:lumOff val="3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664082" y="1770191"/>
            <a:ext cx="4332485" cy="883524"/>
          </a:xfrm>
        </p:spPr>
        <p:txBody>
          <a:bodyPr bIns="0" anchor="b">
            <a:normAutofit/>
          </a:bodyPr>
          <a:lstStyle>
            <a:lvl1pPr>
              <a:defRPr sz="27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64082" y="2658759"/>
            <a:ext cx="4332485" cy="955649"/>
          </a:xfrm>
        </p:spPr>
        <p:txBody>
          <a:bodyPr>
            <a:normAutofit/>
          </a:bodyPr>
          <a:lstStyle>
            <a:lvl1pPr marL="0" indent="0" algn="ctr">
              <a:buNone/>
              <a:defRPr sz="135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603504" y="240030"/>
            <a:ext cx="2743200" cy="240030"/>
          </a:xfrm>
        </p:spPr>
        <p:txBody>
          <a:bodyPr/>
          <a:lstStyle/>
          <a:p>
            <a:fld id="{C9CAD897-D46E-4AD2-BD9B-49DD3E640873}" type="datetimeFigureOut">
              <a:rPr lang="en-US" smtClean="0"/>
              <a:t>4/7/2025</a:t>
            </a:fld>
            <a:endParaRPr lang="en-US" dirty="0"/>
          </a:p>
        </p:txBody>
      </p:sp>
      <p:sp>
        <p:nvSpPr>
          <p:cNvPr id="6" name="Footer Placeholder 5"/>
          <p:cNvSpPr>
            <a:spLocks noGrp="1"/>
          </p:cNvSpPr>
          <p:nvPr>
            <p:ph type="ftr" sz="quarter" idx="11"/>
          </p:nvPr>
        </p:nvSpPr>
        <p:spPr>
          <a:xfrm>
            <a:off x="603505" y="4670298"/>
            <a:ext cx="4456652" cy="240030"/>
          </a:xfrm>
        </p:spPr>
        <p:txBody>
          <a:bodyPr/>
          <a:lstStyle/>
          <a:p>
            <a:endParaRPr lang="en-US" dirty="0"/>
          </a:p>
        </p:txBody>
      </p:sp>
      <p:sp>
        <p:nvSpPr>
          <p:cNvPr id="7" name="Slide Number Placeholder 6"/>
          <p:cNvSpPr>
            <a:spLocks noGrp="1"/>
          </p:cNvSpPr>
          <p:nvPr>
            <p:ph type="sldNum" sz="quarter" idx="12"/>
          </p:nvPr>
        </p:nvSpPr>
        <p:spPr>
          <a:xfrm>
            <a:off x="4371283" y="240030"/>
            <a:ext cx="685800" cy="240030"/>
          </a:xfr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06473488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371" y="1768794"/>
            <a:ext cx="2624000" cy="1842364"/>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076237" y="596039"/>
            <a:ext cx="4462527" cy="394281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3504" y="240030"/>
            <a:ext cx="2743200" cy="240030"/>
          </a:xfrm>
          <a:prstGeom prst="rect">
            <a:avLst/>
          </a:prstGeom>
        </p:spPr>
        <p:txBody>
          <a:bodyPr vert="horz" lIns="91440" tIns="45720" rIns="91440" bIns="45720" rtlCol="0" anchor="ctr"/>
          <a:lstStyle>
            <a:lvl1pPr algn="l">
              <a:defRPr sz="750">
                <a:solidFill>
                  <a:schemeClr val="tx1">
                    <a:tint val="75000"/>
                  </a:schemeClr>
                </a:solidFill>
              </a:defRPr>
            </a:lvl1pPr>
          </a:lstStyle>
          <a:p>
            <a:fld id="{98624D31-43A5-475A-80CF-332C9F6DCF35}" type="datetimeFigureOut">
              <a:rPr lang="en-US" smtClean="0"/>
              <a:t>4/7/2025</a:t>
            </a:fld>
            <a:endParaRPr lang="en-US" dirty="0"/>
          </a:p>
        </p:txBody>
      </p:sp>
      <p:sp>
        <p:nvSpPr>
          <p:cNvPr id="5" name="Footer Placeholder 4"/>
          <p:cNvSpPr>
            <a:spLocks noGrp="1"/>
          </p:cNvSpPr>
          <p:nvPr>
            <p:ph type="ftr" sz="quarter" idx="3"/>
          </p:nvPr>
        </p:nvSpPr>
        <p:spPr>
          <a:xfrm>
            <a:off x="603504" y="4670298"/>
            <a:ext cx="7941564" cy="240030"/>
          </a:xfrm>
          <a:prstGeom prst="rect">
            <a:avLst/>
          </a:prstGeom>
        </p:spPr>
        <p:txBody>
          <a:bodyPr vert="horz" lIns="91440" tIns="45720" rIns="91440" bIns="45720" rtlCol="0" anchor="ctr"/>
          <a:lstStyle>
            <a:lvl1pPr algn="r">
              <a:defRPr sz="7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52410" y="240030"/>
            <a:ext cx="685800" cy="240030"/>
          </a:xfrm>
          <a:prstGeom prst="rect">
            <a:avLst/>
          </a:prstGeom>
        </p:spPr>
        <p:txBody>
          <a:bodyPr vert="horz" lIns="91440" tIns="45720" rIns="91440" bIns="45720" rtlCol="0" anchor="ctr"/>
          <a:lstStyle>
            <a:lvl1pPr algn="r">
              <a:defRPr sz="75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844574956"/>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Lst>
  <p:hf sldNum="0" hdr="0" ftr="0" dt="0"/>
  <p:txStyles>
    <p:titleStyle>
      <a:lvl1pPr algn="ctr" defTabSz="685800" rtl="0" eaLnBrk="1" latinLnBrk="0" hangingPunct="1">
        <a:lnSpc>
          <a:spcPct val="85000"/>
        </a:lnSpc>
        <a:spcBef>
          <a:spcPct val="0"/>
        </a:spcBef>
        <a:buNone/>
        <a:defRPr sz="3000" b="0" i="0" kern="1200" cap="none" spc="-113">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10000"/>
        <a:buFont typeface="Wingdings" panose="05000000000000000000" pitchFamily="2" charset="2"/>
        <a:buChar char="§"/>
        <a:defRPr sz="135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05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319428" y="1667435"/>
            <a:ext cx="6509936" cy="804051"/>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t>Jurisdiction of IOD-based claims </a:t>
            </a:r>
            <a:endParaRPr dirty="0"/>
          </a:p>
        </p:txBody>
      </p:sp>
      <p:sp>
        <p:nvSpPr>
          <p:cNvPr id="55" name="Google Shape;55;p13"/>
          <p:cNvSpPr txBox="1">
            <a:spLocks noGrp="1"/>
          </p:cNvSpPr>
          <p:nvPr>
            <p:ph type="subTitle" idx="1"/>
          </p:nvPr>
        </p:nvSpPr>
        <p:spPr>
          <a:xfrm>
            <a:off x="1319428" y="2471486"/>
            <a:ext cx="6505070" cy="991940"/>
          </a:xfrm>
          <a:prstGeom prst="rect">
            <a:avLst/>
          </a:prstGeom>
        </p:spPr>
        <p:txBody>
          <a:bodyPr spcFirstLastPara="1" wrap="square" lIns="91425" tIns="91425" rIns="91425" bIns="91425" anchor="t" anchorCtr="0">
            <a:normAutofit fontScale="70000" lnSpcReduction="20000"/>
          </a:bodyPr>
          <a:lstStyle/>
          <a:p>
            <a:pPr marL="0" lvl="0" indent="0" algn="ctr" rtl="0">
              <a:spcBef>
                <a:spcPts val="0"/>
              </a:spcBef>
              <a:spcAft>
                <a:spcPts val="0"/>
              </a:spcAft>
              <a:buClr>
                <a:schemeClr val="dk1"/>
              </a:buClr>
              <a:buSzPts val="605"/>
              <a:buFont typeface="Arial"/>
              <a:buNone/>
            </a:pPr>
            <a:r>
              <a:rPr lang="en" sz="5200" dirty="0">
                <a:solidFill>
                  <a:schemeClr val="dk1"/>
                </a:solidFill>
              </a:rPr>
              <a:t>WCC Conference</a:t>
            </a:r>
            <a:endParaRPr sz="5200" dirty="0">
              <a:solidFill>
                <a:schemeClr val="dk1"/>
              </a:solidFill>
            </a:endParaRPr>
          </a:p>
          <a:p>
            <a:pPr marL="0" lvl="0" indent="0" algn="ctr" rtl="0">
              <a:lnSpc>
                <a:spcPct val="80000"/>
              </a:lnSpc>
              <a:spcBef>
                <a:spcPts val="0"/>
              </a:spcBef>
              <a:spcAft>
                <a:spcPts val="0"/>
              </a:spcAft>
              <a:buSzPct val="40537"/>
              <a:buNone/>
            </a:pPr>
            <a:endParaRPr sz="2510" dirty="0">
              <a:solidFill>
                <a:schemeClr val="dk1"/>
              </a:solidFill>
            </a:endParaRPr>
          </a:p>
          <a:p>
            <a:pPr marL="0" lvl="0" indent="0" algn="ctr" rtl="0">
              <a:lnSpc>
                <a:spcPct val="80000"/>
              </a:lnSpc>
              <a:spcBef>
                <a:spcPts val="0"/>
              </a:spcBef>
              <a:spcAft>
                <a:spcPts val="0"/>
              </a:spcAft>
              <a:buClr>
                <a:schemeClr val="dk1"/>
              </a:buClr>
              <a:buSzPct val="40537"/>
              <a:buFont typeface="Arial"/>
              <a:buNone/>
            </a:pPr>
            <a:r>
              <a:rPr lang="en" sz="2510" dirty="0">
                <a:solidFill>
                  <a:schemeClr val="dk1"/>
                </a:solidFill>
              </a:rPr>
              <a:t>April 10, 2025 - April 11, 2025</a:t>
            </a:r>
            <a:endParaRPr sz="290" dirty="0"/>
          </a:p>
        </p:txBody>
      </p:sp>
      <p:sp>
        <p:nvSpPr>
          <p:cNvPr id="3" name="TextBox 2">
            <a:extLst>
              <a:ext uri="{FF2B5EF4-FFF2-40B4-BE49-F238E27FC236}">
                <a16:creationId xmlns:a16="http://schemas.microsoft.com/office/drawing/2014/main" id="{40617EA2-16A1-E2B0-4528-8FFD3A1EDBF5}"/>
              </a:ext>
            </a:extLst>
          </p:cNvPr>
          <p:cNvSpPr txBox="1"/>
          <p:nvPr/>
        </p:nvSpPr>
        <p:spPr>
          <a:xfrm>
            <a:off x="2151530" y="3706427"/>
            <a:ext cx="4572000" cy="1631216"/>
          </a:xfrm>
          <a:prstGeom prst="rect">
            <a:avLst/>
          </a:prstGeom>
          <a:noFill/>
        </p:spPr>
        <p:txBody>
          <a:bodyPr wrap="square">
            <a:spAutoFit/>
          </a:bodyPr>
          <a:lstStyle/>
          <a:p>
            <a:pPr algn="ctr" rtl="0">
              <a:spcBef>
                <a:spcPts val="0"/>
              </a:spcBef>
              <a:spcAft>
                <a:spcPts val="0"/>
              </a:spcAft>
            </a:pPr>
            <a:br>
              <a:rPr lang="en-US" b="0" dirty="0">
                <a:effectLst/>
              </a:rPr>
            </a:br>
            <a:br>
              <a:rPr lang="en-US" b="0" dirty="0">
                <a:effectLst/>
              </a:rPr>
            </a:br>
            <a:r>
              <a:rPr lang="en-US" sz="1400" b="0" i="0" u="none" strike="noStrike" dirty="0">
                <a:solidFill>
                  <a:srgbClr val="000000"/>
                </a:solidFill>
                <a:effectLst/>
                <a:latin typeface="Arial" panose="020B0604020202020204" pitchFamily="34" charset="0"/>
              </a:rPr>
              <a:t>PowerPoint by Dominique Tannous, Linda Cowen and Carolyn Maiorana</a:t>
            </a:r>
            <a:endParaRPr lang="en-US" b="0" dirty="0">
              <a:effectLst/>
            </a:endParaRPr>
          </a:p>
          <a:p>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grpSp>
        <p:nvGrpSpPr>
          <p:cNvPr id="114" name="Group 113">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15"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6"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7"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8"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9"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0"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1"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2"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3"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5"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6"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7"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8"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9"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0"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31"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2"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3"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37" name="Group 136">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38" name="Rectangle 137">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9"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0" name="Rectangle 139">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142" name="Rectangle 141">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4" name="Group 143">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45"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46"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7"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8"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9"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0"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1"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2"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3"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4"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5"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6"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7"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8"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9"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0"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61"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62"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3"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4"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5"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08" name="Google Shape;108;p22"/>
          <p:cNvSpPr txBox="1">
            <a:spLocks noGrp="1"/>
          </p:cNvSpPr>
          <p:nvPr>
            <p:ph type="title"/>
          </p:nvPr>
        </p:nvSpPr>
        <p:spPr>
          <a:xfrm>
            <a:off x="2329263" y="282179"/>
            <a:ext cx="5008165" cy="1014982"/>
          </a:xfrm>
          <a:prstGeom prst="rect">
            <a:avLst/>
          </a:prstGeom>
        </p:spPr>
        <p:txBody>
          <a:bodyPr spcFirstLastPara="1" vert="horz" lIns="228600" tIns="228600" rIns="228600" bIns="228600" rtlCol="0" anchor="b" anchorCtr="0">
            <a:normAutofit/>
          </a:bodyPr>
          <a:lstStyle/>
          <a:p>
            <a:pPr marL="0" lvl="0" indent="0" algn="l" defTabSz="914400">
              <a:spcBef>
                <a:spcPct val="0"/>
              </a:spcBef>
              <a:spcAft>
                <a:spcPts val="0"/>
              </a:spcAft>
            </a:pPr>
            <a:r>
              <a:rPr lang="en-US" sz="2800" spc="-150" dirty="0">
                <a:solidFill>
                  <a:schemeClr val="accent1"/>
                </a:solidFill>
              </a:rPr>
              <a:t>3 Categories </a:t>
            </a:r>
          </a:p>
        </p:txBody>
      </p:sp>
      <p:sp>
        <p:nvSpPr>
          <p:cNvPr id="109" name="Google Shape;109;p22"/>
          <p:cNvSpPr txBox="1">
            <a:spLocks noGrp="1"/>
          </p:cNvSpPr>
          <p:nvPr>
            <p:ph type="body" idx="1"/>
          </p:nvPr>
        </p:nvSpPr>
        <p:spPr>
          <a:xfrm>
            <a:off x="2473508" y="1534400"/>
            <a:ext cx="5008164" cy="2917845"/>
          </a:xfrm>
          <a:prstGeom prst="rect">
            <a:avLst/>
          </a:prstGeom>
        </p:spPr>
        <p:txBody>
          <a:bodyPr spcFirstLastPara="1" vert="horz" lIns="91440" tIns="45720" rIns="91440" bIns="45720" rtlCol="0" anchor="ctr" anchorCtr="0">
            <a:noAutofit/>
          </a:bodyPr>
          <a:lstStyle/>
          <a:p>
            <a:pPr marL="0" lvl="0" indent="-228600" defTabSz="914400">
              <a:spcBef>
                <a:spcPts val="0"/>
              </a:spcBef>
              <a:spcAft>
                <a:spcPts val="0"/>
              </a:spcAft>
              <a:buSzPct val="110000"/>
              <a:buFont typeface="Wingdings" panose="05000000000000000000" pitchFamily="2" charset="2"/>
              <a:buChar char="§"/>
            </a:pPr>
            <a:r>
              <a:rPr lang="en-US" sz="1400" u="sng" dirty="0"/>
              <a:t>IOD Police and Fire</a:t>
            </a:r>
            <a:r>
              <a:rPr lang="en-US" sz="1400" dirty="0"/>
              <a:t>: receives IOD benefits through their collective bargaining agreements with their town/municipal and not Workers’ Compensation  </a:t>
            </a:r>
          </a:p>
          <a:p>
            <a:pPr marL="0" lvl="0" indent="-228600" defTabSz="914400">
              <a:spcBef>
                <a:spcPts val="1200"/>
              </a:spcBef>
              <a:spcAft>
                <a:spcPts val="0"/>
              </a:spcAft>
              <a:buSzPct val="110000"/>
              <a:buFont typeface="Wingdings" panose="05000000000000000000" pitchFamily="2" charset="2"/>
              <a:buChar char="§"/>
            </a:pPr>
            <a:r>
              <a:rPr lang="en-US" sz="1400" u="sng" dirty="0"/>
              <a:t>IOD RIAC Police, Fire, Rescue Personnel</a:t>
            </a:r>
            <a:r>
              <a:rPr lang="en-US" sz="1400" dirty="0"/>
              <a:t>: regular RIAC employees do not receive IOD they are in the Workers’ Compensation system, only RIAC police/fire/rescue personnel receive IOD and use the WC system only for case management and procedural purposes </a:t>
            </a:r>
          </a:p>
          <a:p>
            <a:pPr marL="0" lvl="0" indent="-228600" defTabSz="914400">
              <a:spcBef>
                <a:spcPts val="1200"/>
              </a:spcBef>
              <a:spcAft>
                <a:spcPts val="1200"/>
              </a:spcAft>
              <a:buSzPct val="110000"/>
              <a:buFont typeface="Wingdings" panose="05000000000000000000" pitchFamily="2" charset="2"/>
              <a:buChar char="§"/>
            </a:pPr>
            <a:r>
              <a:rPr lang="en-US" sz="1400" u="sng" dirty="0"/>
              <a:t>STATE POLICE IOD</a:t>
            </a:r>
            <a:r>
              <a:rPr lang="en-US" sz="1400" dirty="0"/>
              <a:t>: completely different system, the coronal/commander dictates whether a state officer is injured or not.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3"/>
        <p:cNvGrpSpPr/>
        <p:nvPr/>
      </p:nvGrpSpPr>
      <p:grpSpPr>
        <a:xfrm>
          <a:off x="0" y="0"/>
          <a:ext cx="0" cy="0"/>
          <a:chOff x="0" y="0"/>
          <a:chExt cx="0" cy="0"/>
        </a:xfrm>
      </p:grpSpPr>
      <p:grpSp>
        <p:nvGrpSpPr>
          <p:cNvPr id="120" name="Group 119">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21"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2"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3"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5"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6"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7"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8"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9"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0"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1"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2"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3"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37"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8"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9"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0"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43" name="Group 142">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44" name="Rectangle 143">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5"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6" name="Rectangle 145">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48" name="Rectangle 14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0" name="Group 14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5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6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6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173" name="Rectangle 17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2748" y="0"/>
            <a:ext cx="7701252"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Google Shape;114;p23"/>
          <p:cNvSpPr txBox="1">
            <a:spLocks noGrp="1"/>
          </p:cNvSpPr>
          <p:nvPr>
            <p:ph type="title"/>
          </p:nvPr>
        </p:nvSpPr>
        <p:spPr>
          <a:xfrm>
            <a:off x="1792439" y="218594"/>
            <a:ext cx="6143055" cy="922927"/>
          </a:xfrm>
          <a:prstGeom prst="rect">
            <a:avLst/>
          </a:prstGeom>
        </p:spPr>
        <p:txBody>
          <a:bodyPr spcFirstLastPara="1" vert="horz" lIns="228600" tIns="228600" rIns="228600" bIns="228600" rtlCol="0" anchor="t" anchorCtr="0">
            <a:noAutofit/>
          </a:bodyPr>
          <a:lstStyle/>
          <a:p>
            <a:pPr marL="0" lvl="0" indent="0" algn="l" defTabSz="914400">
              <a:spcBef>
                <a:spcPct val="0"/>
              </a:spcBef>
              <a:spcAft>
                <a:spcPts val="0"/>
              </a:spcAft>
            </a:pPr>
            <a:r>
              <a:rPr lang="en-US" sz="2800" spc="-150" dirty="0">
                <a:solidFill>
                  <a:schemeClr val="accent1"/>
                </a:solidFill>
              </a:rPr>
              <a:t>Different Treatment for Case management and dispute resolution of IOD claims </a:t>
            </a:r>
          </a:p>
        </p:txBody>
      </p:sp>
      <p:sp>
        <p:nvSpPr>
          <p:cNvPr id="175" name="Isosceles Triangle 17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8427" y="716110"/>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5" name="Google Shape;115;p23"/>
          <p:cNvSpPr txBox="1">
            <a:spLocks noGrp="1"/>
          </p:cNvSpPr>
          <p:nvPr>
            <p:ph type="body" idx="1"/>
          </p:nvPr>
        </p:nvSpPr>
        <p:spPr>
          <a:xfrm>
            <a:off x="1858290" y="1220460"/>
            <a:ext cx="6836843" cy="2735987"/>
          </a:xfrm>
          <a:prstGeom prst="rect">
            <a:avLst/>
          </a:prstGeom>
        </p:spPr>
        <p:txBody>
          <a:bodyPr spcFirstLastPara="1" vert="horz" lIns="91440" tIns="45720" rIns="91440" bIns="45720" rtlCol="0" anchor="t" anchorCtr="0">
            <a:noAutofit/>
          </a:bodyPr>
          <a:lstStyle/>
          <a:p>
            <a:pPr marL="0" lvl="0" indent="0" defTabSz="914400">
              <a:lnSpc>
                <a:spcPct val="110000"/>
              </a:lnSpc>
              <a:spcBef>
                <a:spcPts val="1200"/>
              </a:spcBef>
              <a:spcAft>
                <a:spcPts val="0"/>
              </a:spcAft>
              <a:buSzPct val="110000"/>
              <a:buNone/>
            </a:pPr>
            <a:r>
              <a:rPr lang="en-US" sz="1050" b="1" u="sng" dirty="0"/>
              <a:t>Thomas Martin v. RIAC</a:t>
            </a:r>
            <a:r>
              <a:rPr lang="en-US" sz="1050" dirty="0"/>
              <a:t>, W.C.C. No. 2022-02577, W.C.C. No. 2022-02746, W.C.C. No. 2022-02747 (Nov. 22, 2024).</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1050" dirty="0"/>
              <a:t>“The issue in this case was “whether the statutory definition and remedies for refusal of suitable alternative employment (“SAE”) from the WCA are applicable given the statutory enablement from 2008 that brings RIAC police and crash rescue personnel to this court.”</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1050" dirty="0"/>
              <a:t>The Court found that a Statute cannot be “… both procedural and substantive simultaneously and thus this Court deems itself bound by the </a:t>
            </a:r>
            <a:r>
              <a:rPr lang="en-US" sz="1050" i="1" dirty="0"/>
              <a:t>Pion</a:t>
            </a:r>
            <a:r>
              <a:rPr lang="en-US" sz="1050" dirty="0"/>
              <a:t> decision and the earlier cited case law of </a:t>
            </a:r>
            <a:r>
              <a:rPr lang="en-US" sz="1050" i="1" dirty="0"/>
              <a:t>Wayland Health Center v. Lowe</a:t>
            </a:r>
            <a:r>
              <a:rPr lang="en-US" sz="1050" dirty="0"/>
              <a:t> to accept the SAE as being procedural.”</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1050" b="1" dirty="0"/>
              <a:t>Thus</a:t>
            </a:r>
            <a:r>
              <a:rPr lang="en-US" sz="1050" dirty="0"/>
              <a:t>, the procedural statute, R.I. Gen. Laws § 28-33-18.2 for SAE, is considered “case management procedure” and would apply to the case at hand to determine if the offer for SAE was appropriate and/or if the refusal was wrongful.</a:t>
            </a:r>
          </a:p>
          <a:p>
            <a:pPr marL="0" lvl="0" indent="0" defTabSz="914400">
              <a:lnSpc>
                <a:spcPct val="110000"/>
              </a:lnSpc>
              <a:spcBef>
                <a:spcPts val="1200"/>
              </a:spcBef>
              <a:spcAft>
                <a:spcPts val="0"/>
              </a:spcAft>
              <a:buSzPct val="110000"/>
              <a:buNone/>
            </a:pPr>
            <a:r>
              <a:rPr lang="en-US" sz="1050" b="1" u="sng" dirty="0"/>
              <a:t>Carlos Jerez v. Rhode Island Airport Corporation</a:t>
            </a:r>
            <a:r>
              <a:rPr lang="en-US" sz="1050" dirty="0"/>
              <a:t>, W.C.C. No. 2025-00389 (Pr. Tr. Order Feb. 19, 2025).</a:t>
            </a:r>
          </a:p>
          <a:p>
            <a:pPr marL="0" lvl="0" indent="-228600" defTabSz="914400">
              <a:lnSpc>
                <a:spcPct val="110000"/>
              </a:lnSpc>
              <a:spcBef>
                <a:spcPts val="1200"/>
              </a:spcBef>
              <a:spcAft>
                <a:spcPts val="1200"/>
              </a:spcAft>
              <a:buSzPct val="110000"/>
              <a:buFont typeface="Wingdings" panose="05000000000000000000" pitchFamily="2" charset="2"/>
              <a:buChar char="§"/>
            </a:pPr>
            <a:r>
              <a:rPr lang="en-US" sz="1050" dirty="0"/>
              <a:t>At the Pretrial Level, the Judge awarded the injured worker Disfigurement Benefits and Attorney’s fees for the successful petition. The Employer took a Claim for Trial on February 20, 2025, for the Award of disfigurement and attorney’s fees.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9"/>
        <p:cNvGrpSpPr/>
        <p:nvPr/>
      </p:nvGrpSpPr>
      <p:grpSpPr>
        <a:xfrm>
          <a:off x="0" y="0"/>
          <a:ext cx="0" cy="0"/>
          <a:chOff x="0" y="0"/>
          <a:chExt cx="0" cy="0"/>
        </a:xfrm>
      </p:grpSpPr>
      <p:grpSp>
        <p:nvGrpSpPr>
          <p:cNvPr id="186" name="Group 185">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87"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8"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9"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0"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1"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2"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3"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4"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5"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6"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7"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8"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9"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0"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1"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2"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03"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04"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5"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6"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7"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09" name="Group 208">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210" name="Rectangle 209">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11"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2" name="Rectangle 211">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214" name="Rectangle 213">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6" name="Group 215">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217"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18"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9"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0"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1"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2"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3"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4"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5"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6"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7"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8"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9"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0"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1"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2"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3"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34"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5"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6"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7"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20" name="Google Shape;120;p24"/>
          <p:cNvSpPr txBox="1">
            <a:spLocks noGrp="1"/>
          </p:cNvSpPr>
          <p:nvPr>
            <p:ph type="title"/>
          </p:nvPr>
        </p:nvSpPr>
        <p:spPr>
          <a:xfrm>
            <a:off x="1468042" y="468755"/>
            <a:ext cx="6217445" cy="1014982"/>
          </a:xfrm>
          <a:prstGeom prst="rect">
            <a:avLst/>
          </a:prstGeom>
        </p:spPr>
        <p:txBody>
          <a:bodyPr spcFirstLastPara="1" vert="horz" lIns="228600" tIns="228600" rIns="228600" bIns="228600" rtlCol="0" anchor="b" anchorCtr="0">
            <a:noAutofit/>
          </a:bodyPr>
          <a:lstStyle/>
          <a:p>
            <a:pPr algn="l" defTabSz="914400">
              <a:spcBef>
                <a:spcPct val="0"/>
              </a:spcBef>
            </a:pPr>
            <a:r>
              <a:rPr lang="en-US" sz="2800" spc="-150" dirty="0">
                <a:solidFill>
                  <a:schemeClr val="accent1"/>
                </a:solidFill>
              </a:rPr>
              <a:t>WCC Jurisdiction Over Different </a:t>
            </a:r>
            <a:br>
              <a:rPr lang="en-US" sz="2800" spc="-150" dirty="0">
                <a:solidFill>
                  <a:schemeClr val="accent1"/>
                </a:solidFill>
              </a:rPr>
            </a:br>
            <a:r>
              <a:rPr lang="en-US" sz="2800" spc="-150" dirty="0">
                <a:solidFill>
                  <a:schemeClr val="accent1"/>
                </a:solidFill>
              </a:rPr>
              <a:t>Retirement Board Claims </a:t>
            </a:r>
          </a:p>
        </p:txBody>
      </p:sp>
      <p:sp>
        <p:nvSpPr>
          <p:cNvPr id="121" name="Google Shape;121;p24"/>
          <p:cNvSpPr txBox="1">
            <a:spLocks noGrp="1"/>
          </p:cNvSpPr>
          <p:nvPr>
            <p:ph type="body" idx="1"/>
          </p:nvPr>
        </p:nvSpPr>
        <p:spPr>
          <a:xfrm>
            <a:off x="1343740" y="1676776"/>
            <a:ext cx="6812757" cy="2917845"/>
          </a:xfrm>
          <a:prstGeom prst="rect">
            <a:avLst/>
          </a:prstGeom>
        </p:spPr>
        <p:txBody>
          <a:bodyPr spcFirstLastPara="1" vert="horz" lIns="91440" tIns="45720" rIns="91440" bIns="45720" rtlCol="0" anchor="ctr" anchorCtr="0">
            <a:noAutofit/>
          </a:bodyPr>
          <a:lstStyle/>
          <a:p>
            <a:pPr marL="457200" lvl="0" indent="-228600" defTabSz="914400">
              <a:lnSpc>
                <a:spcPct val="110000"/>
              </a:lnSpc>
              <a:spcBef>
                <a:spcPts val="1200"/>
              </a:spcBef>
              <a:spcAft>
                <a:spcPts val="0"/>
              </a:spcAft>
              <a:buSzPct val="110000"/>
              <a:buFont typeface="Wingdings" panose="05000000000000000000" pitchFamily="2" charset="2"/>
              <a:buChar char="§"/>
            </a:pPr>
            <a:r>
              <a:rPr lang="en-US" sz="1000" dirty="0"/>
              <a:t>There are two central Retirement systems in the State of RI</a:t>
            </a:r>
            <a:r>
              <a:rPr lang="en-US" sz="1000" b="1" dirty="0"/>
              <a:t> </a:t>
            </a:r>
            <a:r>
              <a:rPr lang="en-US" sz="1000" dirty="0"/>
              <a:t>Municipal employees retirement system</a:t>
            </a:r>
            <a:r>
              <a:rPr lang="en-US" sz="1000" b="1" dirty="0"/>
              <a:t> (“MERS”</a:t>
            </a:r>
            <a:r>
              <a:rPr lang="en-US" sz="1000" dirty="0"/>
              <a:t>) and Employee’s Retirement system of the State of Rhode Island (“</a:t>
            </a:r>
            <a:r>
              <a:rPr lang="en-US" sz="1000" b="1" dirty="0"/>
              <a:t>ERSRI</a:t>
            </a:r>
            <a:r>
              <a:rPr lang="en-US" sz="1000" dirty="0"/>
              <a:t>”)</a:t>
            </a:r>
          </a:p>
          <a:p>
            <a:pPr marL="457200" lvl="0" indent="-228600" defTabSz="914400">
              <a:lnSpc>
                <a:spcPct val="110000"/>
              </a:lnSpc>
              <a:spcBef>
                <a:spcPts val="1200"/>
              </a:spcBef>
              <a:spcAft>
                <a:spcPts val="0"/>
              </a:spcAft>
              <a:buSzPct val="110000"/>
              <a:buFont typeface="Wingdings" panose="05000000000000000000" pitchFamily="2" charset="2"/>
              <a:buChar char="§"/>
            </a:pPr>
            <a:r>
              <a:rPr lang="en-US" sz="1000" dirty="0"/>
              <a:t>RIAC Police and Fire used to have to go to Superior Court for appeal when pension board denied them, now they come to Workers Compensation Court to hear their appeal for accidental disability </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000" dirty="0"/>
              <a:t>Teachers cannot</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000" dirty="0"/>
              <a:t>Accidental disability pension appeal comes de novo </a:t>
            </a:r>
          </a:p>
          <a:p>
            <a:pPr marL="457200" lvl="0" indent="-228600" defTabSz="914400">
              <a:lnSpc>
                <a:spcPct val="110000"/>
              </a:lnSpc>
              <a:spcBef>
                <a:spcPts val="1200"/>
              </a:spcBef>
              <a:spcAft>
                <a:spcPts val="0"/>
              </a:spcAft>
              <a:buSzPct val="110000"/>
              <a:buFont typeface="Wingdings" panose="05000000000000000000" pitchFamily="2" charset="2"/>
              <a:buChar char="§"/>
            </a:pPr>
            <a:r>
              <a:rPr lang="en-US" sz="1000" dirty="0"/>
              <a:t>An aggrieved party of MERS has a right to appeal to the Worker’s Compensation court, whereas an aggrieved party applying to the ERSRI system does not have such a right. </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000" i="1" dirty="0"/>
              <a:t>Sean M. O’Connell vs. Employee’s Retirement System of Rhode Island</a:t>
            </a:r>
            <a:endParaRPr lang="en-US" sz="1000" dirty="0"/>
          </a:p>
          <a:p>
            <a:pPr lvl="2" indent="-228600" defTabSz="914400">
              <a:lnSpc>
                <a:spcPct val="110000"/>
              </a:lnSpc>
              <a:buSzPct val="110000"/>
              <a:buFont typeface="Wingdings" panose="05000000000000000000" pitchFamily="2" charset="2"/>
              <a:buChar char="§"/>
            </a:pPr>
            <a:r>
              <a:rPr lang="en-US" sz="1000" dirty="0"/>
              <a:t>At a hearing on the Employer’s the Motion to Dismiss for lack of jurisdiction, the Judge found that there was jurisdiction. The Judge found the argument that since the Employee was part of ERSRI and not MERS, did not take away jurisdiction through § 45-21.2-9. The Court reasoned that a deputy sheriff under the statute is included in the definition of a police officer, which the Court has jurisdiction over in §</a:t>
            </a:r>
            <a:r>
              <a:rPr lang="en-US" sz="1000" b="1" dirty="0"/>
              <a:t> </a:t>
            </a:r>
            <a:r>
              <a:rPr lang="en-US" sz="1000" dirty="0"/>
              <a:t>45-19-1 IOD matters. </a:t>
            </a:r>
          </a:p>
          <a:p>
            <a:pPr lvl="2" indent="-228600" defTabSz="914400">
              <a:lnSpc>
                <a:spcPct val="110000"/>
              </a:lnSpc>
              <a:buSzPct val="110000"/>
              <a:buFont typeface="Wingdings" panose="05000000000000000000" pitchFamily="2" charset="2"/>
              <a:buChar char="§"/>
            </a:pPr>
            <a:r>
              <a:rPr lang="en-US" sz="1000" b="1" u="sng" dirty="0"/>
              <a:t>Status</a:t>
            </a:r>
            <a:r>
              <a:rPr lang="en-US" sz="1000" dirty="0"/>
              <a:t>: On October 14, 2024, the Supreme Court granted Writ of Certiorari, and the Case is in the pre- briefing Process</a:t>
            </a:r>
            <a:endParaRPr lang="en-US" sz="1000" b="1" u="sng" dirty="0"/>
          </a:p>
          <a:p>
            <a:pPr marL="0" lvl="0" indent="-228600" defTabSz="914400">
              <a:lnSpc>
                <a:spcPct val="110000"/>
              </a:lnSpc>
              <a:spcBef>
                <a:spcPts val="1200"/>
              </a:spcBef>
              <a:spcAft>
                <a:spcPts val="1200"/>
              </a:spcAft>
              <a:buSzPct val="110000"/>
              <a:buFont typeface="Wingdings" panose="05000000000000000000" pitchFamily="2" charset="2"/>
              <a:buChar char="§"/>
            </a:pPr>
            <a:endParaRPr lang="en-US" sz="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25"/>
        <p:cNvGrpSpPr/>
        <p:nvPr/>
      </p:nvGrpSpPr>
      <p:grpSpPr>
        <a:xfrm>
          <a:off x="0" y="0"/>
          <a:ext cx="0" cy="0"/>
          <a:chOff x="0" y="0"/>
          <a:chExt cx="0" cy="0"/>
        </a:xfrm>
      </p:grpSpPr>
      <p:grpSp>
        <p:nvGrpSpPr>
          <p:cNvPr id="132" name="Group 131">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33"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7"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8"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9"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0"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3"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4"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5"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6"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7"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8"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49"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50"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1"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2"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3"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55" name="Group 154">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56" name="Rectangle 155">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7"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 name="Rectangle 157">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160" name="Rectangle 159">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2" name="Group 161">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63"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64"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5"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6"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7"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8"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9"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0"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1"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2"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3"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4"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5"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6"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7"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8"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79"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80"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1"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2"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3"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26" name="Google Shape;126;p25"/>
          <p:cNvSpPr txBox="1">
            <a:spLocks noGrp="1"/>
          </p:cNvSpPr>
          <p:nvPr>
            <p:ph type="title"/>
          </p:nvPr>
        </p:nvSpPr>
        <p:spPr>
          <a:xfrm>
            <a:off x="851882" y="387320"/>
            <a:ext cx="5008165" cy="702698"/>
          </a:xfrm>
          <a:prstGeom prst="rect">
            <a:avLst/>
          </a:prstGeom>
        </p:spPr>
        <p:txBody>
          <a:bodyPr spcFirstLastPara="1" vert="horz" lIns="228600" tIns="228600" rIns="228600" bIns="228600" rtlCol="0" anchor="b" anchorCtr="0">
            <a:noAutofit/>
          </a:bodyPr>
          <a:lstStyle/>
          <a:p>
            <a:pPr marL="0" lvl="0" indent="0" algn="l" defTabSz="914400">
              <a:spcBef>
                <a:spcPct val="0"/>
              </a:spcBef>
              <a:spcAft>
                <a:spcPts val="0"/>
              </a:spcAft>
            </a:pPr>
            <a:r>
              <a:rPr lang="en-US" sz="2900" spc="-150" dirty="0">
                <a:solidFill>
                  <a:schemeClr val="accent1"/>
                </a:solidFill>
              </a:rPr>
              <a:t>MERS </a:t>
            </a:r>
          </a:p>
        </p:txBody>
      </p:sp>
      <p:sp>
        <p:nvSpPr>
          <p:cNvPr id="127" name="Google Shape;127;p25"/>
          <p:cNvSpPr txBox="1">
            <a:spLocks noGrp="1"/>
          </p:cNvSpPr>
          <p:nvPr>
            <p:ph type="body" idx="1"/>
          </p:nvPr>
        </p:nvSpPr>
        <p:spPr>
          <a:xfrm>
            <a:off x="979886" y="1566735"/>
            <a:ext cx="7422357" cy="2917845"/>
          </a:xfrm>
          <a:prstGeom prst="rect">
            <a:avLst/>
          </a:prstGeom>
        </p:spPr>
        <p:txBody>
          <a:bodyPr spcFirstLastPara="1" vert="horz" lIns="91440" tIns="45720" rIns="91440" bIns="45720" rtlCol="0" anchor="ctr" anchorCtr="0">
            <a:noAutofit/>
          </a:bodyPr>
          <a:lstStyle/>
          <a:p>
            <a:pPr marL="0" indent="-228600" defTabSz="914400">
              <a:lnSpc>
                <a:spcPct val="110000"/>
              </a:lnSpc>
              <a:spcBef>
                <a:spcPts val="1200"/>
              </a:spcBef>
              <a:buSzPct val="110000"/>
              <a:buFont typeface="Wingdings" panose="05000000000000000000" pitchFamily="2" charset="2"/>
              <a:buChar char="§"/>
            </a:pPr>
            <a:r>
              <a:rPr lang="en-US" sz="1000" dirty="0"/>
              <a:t>The Municipal Employees Retirement System (MERS) is established in § 45-21-32</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000" dirty="0"/>
              <a:t>Retirement system for employees of participating municipal employers</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000" dirty="0"/>
              <a:t>Includes an optional  retirement plan that is an alternative retirement plan for municipal police and firefighters - established through - §§ </a:t>
            </a:r>
            <a:r>
              <a:rPr lang="en-US" sz="1000" b="1" dirty="0"/>
              <a:t>45-21.2-1 – 45-21.2-25 </a:t>
            </a:r>
            <a:r>
              <a:rPr lang="en-US" sz="1000" dirty="0"/>
              <a:t>– “Optional Retirement for Members of Police Force and Firefighters”</a:t>
            </a:r>
          </a:p>
          <a:p>
            <a:pPr marL="0" lvl="0" indent="-228600" defTabSz="914400">
              <a:lnSpc>
                <a:spcPct val="110000"/>
              </a:lnSpc>
              <a:spcBef>
                <a:spcPts val="1200"/>
              </a:spcBef>
              <a:buSzPct val="110000"/>
              <a:buFont typeface="Wingdings" panose="05000000000000000000" pitchFamily="2" charset="2"/>
              <a:buChar char="§"/>
            </a:pPr>
            <a:r>
              <a:rPr lang="en-US" sz="1000" dirty="0"/>
              <a:t>§ 45-21-2-9 (f) creates the right to appeal in the WCC for aggrieved municipal police officers and firemen who have opted into the Optional Retirement Plan for police and firefighters outlined in chapter 21.2 of title 45</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1000" dirty="0"/>
              <a:t>“(f) In the event that any party is aggrieved by the determination of the retirement board pursuant to § 45-19-1, for an injury or illness occurring on or after July 1, 2011,</a:t>
            </a:r>
            <a:r>
              <a:rPr lang="en-US" sz="1000" b="1" dirty="0"/>
              <a:t> the party may submit an appeal to the Rhode Island workers’ compensation court</a:t>
            </a:r>
            <a:r>
              <a:rPr lang="en-US" sz="1000" dirty="0"/>
              <a:t>. The appellant shall file a notice of appeal with the retirement board and with the workers’ compensation court within twenty (20) days of the entry of the retirement board’s decision and shall serve a copy of the notice of appeal upon the opposing party.”</a:t>
            </a:r>
          </a:p>
          <a:p>
            <a:pPr marL="457200" lvl="0" indent="-228600" defTabSz="914400">
              <a:lnSpc>
                <a:spcPct val="110000"/>
              </a:lnSpc>
              <a:spcBef>
                <a:spcPts val="1200"/>
              </a:spcBef>
              <a:spcAft>
                <a:spcPts val="0"/>
              </a:spcAft>
              <a:buSzPct val="110000"/>
              <a:buFont typeface="Wingdings" panose="05000000000000000000" pitchFamily="2" charset="2"/>
              <a:buChar char="§"/>
            </a:pPr>
            <a:r>
              <a:rPr lang="en-US" sz="1000" dirty="0"/>
              <a:t>In these instances, the WCC hears these appeals </a:t>
            </a:r>
            <a:r>
              <a:rPr lang="en-US" sz="1000" i="1" dirty="0"/>
              <a:t>de novo</a:t>
            </a:r>
          </a:p>
          <a:p>
            <a:pPr marL="457200" lvl="0" indent="-228600" defTabSz="914400">
              <a:lnSpc>
                <a:spcPct val="110000"/>
              </a:lnSpc>
              <a:spcBef>
                <a:spcPts val="0"/>
              </a:spcBef>
              <a:spcAft>
                <a:spcPts val="0"/>
              </a:spcAft>
              <a:buSzPct val="110000"/>
              <a:buFont typeface="Wingdings" panose="05000000000000000000" pitchFamily="2" charset="2"/>
              <a:buChar char="§"/>
            </a:pPr>
            <a:r>
              <a:rPr lang="en-US" sz="1000" dirty="0"/>
              <a:t>§  45-21.2-9 – Lays out Accidental Disability Retirement (ADR) (for police officers and firefighters – § 45-21.2) (</a:t>
            </a:r>
            <a:r>
              <a:rPr lang="en-US" sz="1000" b="1" dirty="0"/>
              <a:t>note</a:t>
            </a:r>
            <a:r>
              <a:rPr lang="en-US" sz="1000" dirty="0"/>
              <a:t>: NOT for state employees)</a:t>
            </a:r>
          </a:p>
          <a:p>
            <a:pPr marL="1371600" lvl="1" indent="-228600" defTabSz="914400">
              <a:lnSpc>
                <a:spcPct val="110000"/>
              </a:lnSpc>
              <a:spcBef>
                <a:spcPts val="0"/>
              </a:spcBef>
              <a:spcAft>
                <a:spcPts val="0"/>
              </a:spcAft>
              <a:buSzPct val="110000"/>
              <a:buFont typeface="Wingdings" panose="05000000000000000000" pitchFamily="2" charset="2"/>
              <a:buChar char="§"/>
            </a:pPr>
            <a:r>
              <a:rPr lang="en-US" sz="1000" dirty="0"/>
              <a:t>After IOD benefits are awarded for a period of time, Cops and firefighters MUST file for accidental disability retirement or risk losing their IOD benefits</a:t>
            </a:r>
          </a:p>
          <a:p>
            <a:pPr marL="1371600" lvl="1" indent="-228600" defTabSz="914400">
              <a:lnSpc>
                <a:spcPct val="110000"/>
              </a:lnSpc>
              <a:spcBef>
                <a:spcPts val="0"/>
              </a:spcBef>
              <a:spcAft>
                <a:spcPts val="0"/>
              </a:spcAft>
              <a:buSzPct val="110000"/>
              <a:buFont typeface="Wingdings" panose="05000000000000000000" pitchFamily="2" charset="2"/>
              <a:buChar char="§"/>
            </a:pPr>
            <a:r>
              <a:rPr lang="en-US" sz="1000" dirty="0"/>
              <a:t>This does NOT apply to RIAC members, who can continue to keep receiving IOD – they are not eligible for ADR</a:t>
            </a:r>
          </a:p>
          <a:p>
            <a:pPr marL="0" lvl="0" indent="-228600" defTabSz="914400">
              <a:lnSpc>
                <a:spcPct val="110000"/>
              </a:lnSpc>
              <a:spcBef>
                <a:spcPts val="1200"/>
              </a:spcBef>
              <a:spcAft>
                <a:spcPts val="1200"/>
              </a:spcAft>
              <a:buSzPct val="110000"/>
              <a:buFont typeface="Wingdings" panose="05000000000000000000" pitchFamily="2" charset="2"/>
              <a:buChar char="§"/>
            </a:pPr>
            <a:endParaRPr lang="en-US" sz="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31"/>
        <p:cNvGrpSpPr/>
        <p:nvPr/>
      </p:nvGrpSpPr>
      <p:grpSpPr>
        <a:xfrm>
          <a:off x="0" y="0"/>
          <a:ext cx="0" cy="0"/>
          <a:chOff x="0" y="0"/>
          <a:chExt cx="0" cy="0"/>
        </a:xfrm>
      </p:grpSpPr>
      <p:grpSp>
        <p:nvGrpSpPr>
          <p:cNvPr id="138" name="Group 137">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39"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0"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3"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4"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5"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6"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7"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8"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9"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0"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1"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2"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3"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4"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55"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56"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7"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8"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9"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61" name="Group 160">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62" name="Rectangle 161">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63"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 name="Rectangle 163">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66" name="Rectangle 165">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8" name="Group 167">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69"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0"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1"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2"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3"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4"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5"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6"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7"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8"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9"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0"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1"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2"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3"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4"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85"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86"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7"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8"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9"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191" name="Rectangle 190">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2748" y="0"/>
            <a:ext cx="7701252"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Google Shape;132;p26"/>
          <p:cNvSpPr txBox="1">
            <a:spLocks noGrp="1"/>
          </p:cNvSpPr>
          <p:nvPr>
            <p:ph type="title"/>
          </p:nvPr>
        </p:nvSpPr>
        <p:spPr>
          <a:xfrm>
            <a:off x="2090251" y="581300"/>
            <a:ext cx="4673143" cy="922927"/>
          </a:xfrm>
          <a:prstGeom prst="rect">
            <a:avLst/>
          </a:prstGeom>
        </p:spPr>
        <p:txBody>
          <a:bodyPr spcFirstLastPara="1" vert="horz" lIns="228600" tIns="228600" rIns="228600" bIns="228600" rtlCol="0" anchor="t" anchorCtr="0">
            <a:normAutofit/>
          </a:bodyPr>
          <a:lstStyle/>
          <a:p>
            <a:pPr marL="0" lvl="0" indent="0" algn="l" defTabSz="914400">
              <a:spcBef>
                <a:spcPct val="0"/>
              </a:spcBef>
              <a:spcAft>
                <a:spcPts val="0"/>
              </a:spcAft>
            </a:pPr>
            <a:r>
              <a:rPr lang="en-US" sz="2700" spc="-150" dirty="0">
                <a:solidFill>
                  <a:schemeClr val="accent1"/>
                </a:solidFill>
              </a:rPr>
              <a:t>ERSRI </a:t>
            </a:r>
          </a:p>
        </p:txBody>
      </p:sp>
      <p:sp>
        <p:nvSpPr>
          <p:cNvPr id="193" name="Isosceles Triangle 192">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8427" y="716110"/>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3" name="Google Shape;133;p26"/>
          <p:cNvSpPr txBox="1">
            <a:spLocks noGrp="1"/>
          </p:cNvSpPr>
          <p:nvPr>
            <p:ph type="body" idx="1"/>
          </p:nvPr>
        </p:nvSpPr>
        <p:spPr>
          <a:xfrm>
            <a:off x="2010345" y="1265992"/>
            <a:ext cx="6470261" cy="2852072"/>
          </a:xfrm>
          <a:prstGeom prst="rect">
            <a:avLst/>
          </a:prstGeom>
        </p:spPr>
        <p:txBody>
          <a:bodyPr spcFirstLastPara="1" vert="horz" lIns="91440" tIns="45720" rIns="91440" bIns="45720" rtlCol="0" anchor="t" anchorCtr="0">
            <a:noAutofit/>
          </a:bodyPr>
          <a:lstStyle/>
          <a:p>
            <a:pPr marL="457200" lvl="0" indent="-228600" defTabSz="914400">
              <a:lnSpc>
                <a:spcPct val="110000"/>
              </a:lnSpc>
              <a:spcBef>
                <a:spcPts val="1200"/>
              </a:spcBef>
              <a:spcAft>
                <a:spcPts val="0"/>
              </a:spcAft>
              <a:buSzPct val="110000"/>
              <a:buFont typeface="Wingdings" panose="05000000000000000000" pitchFamily="2" charset="2"/>
              <a:buChar char="§"/>
            </a:pPr>
            <a:r>
              <a:rPr lang="en-US" sz="1100" dirty="0"/>
              <a:t>Employee’s Retirement system of the State of Rhode Island (</a:t>
            </a:r>
            <a:r>
              <a:rPr lang="en-US" sz="1100" b="1" dirty="0"/>
              <a:t>ERSRI</a:t>
            </a:r>
            <a:r>
              <a:rPr lang="en-US" sz="1100" dirty="0"/>
              <a:t>) established for </a:t>
            </a:r>
            <a:r>
              <a:rPr lang="en-US" sz="1100" b="1" dirty="0"/>
              <a:t>State employees </a:t>
            </a:r>
            <a:r>
              <a:rPr lang="en-US" sz="1100" dirty="0"/>
              <a:t>pursuant to </a:t>
            </a:r>
            <a:r>
              <a:rPr lang="en-US" sz="1100" b="1" dirty="0"/>
              <a:t>RIGL §</a:t>
            </a:r>
            <a:r>
              <a:rPr lang="en-US" sz="1100" dirty="0"/>
              <a:t> </a:t>
            </a:r>
            <a:r>
              <a:rPr lang="en-US" sz="1100" b="1" dirty="0"/>
              <a:t>36-8-2</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100" b="1" dirty="0"/>
              <a:t>“</a:t>
            </a:r>
            <a:r>
              <a:rPr lang="en-US" sz="1100" dirty="0"/>
              <a:t>A retirement system is hereby established and placed under the management of the retirement board for the purpose of providing retirement allowances for employees of the State of Rhode Island</a:t>
            </a:r>
            <a:r>
              <a:rPr lang="en-US" sz="1100" b="1" dirty="0"/>
              <a:t>”</a:t>
            </a:r>
          </a:p>
          <a:p>
            <a:pPr marL="0" lvl="0" indent="-228600" defTabSz="914400">
              <a:lnSpc>
                <a:spcPct val="110000"/>
              </a:lnSpc>
              <a:spcBef>
                <a:spcPts val="0"/>
              </a:spcBef>
              <a:spcAft>
                <a:spcPts val="0"/>
              </a:spcAft>
              <a:buSzPct val="110000"/>
              <a:buFont typeface="Wingdings" panose="05000000000000000000" pitchFamily="2" charset="2"/>
              <a:buChar char="§"/>
            </a:pPr>
            <a:endParaRPr lang="en-US" sz="1100" b="1" dirty="0"/>
          </a:p>
          <a:p>
            <a:pPr marL="457200" lvl="0" indent="-228600" defTabSz="914400">
              <a:lnSpc>
                <a:spcPct val="110000"/>
              </a:lnSpc>
              <a:spcBef>
                <a:spcPts val="0"/>
              </a:spcBef>
              <a:spcAft>
                <a:spcPts val="0"/>
              </a:spcAft>
              <a:buSzPct val="110000"/>
              <a:buFont typeface="Wingdings" panose="05000000000000000000" pitchFamily="2" charset="2"/>
              <a:buChar char="§"/>
            </a:pPr>
            <a:r>
              <a:rPr lang="en-US" sz="1100" b="1" dirty="0"/>
              <a:t>§</a:t>
            </a:r>
            <a:r>
              <a:rPr lang="en-US" sz="1100" dirty="0"/>
              <a:t> </a:t>
            </a:r>
            <a:r>
              <a:rPr lang="en-US" sz="1100" b="1" dirty="0"/>
              <a:t>36-10-12</a:t>
            </a:r>
            <a:r>
              <a:rPr lang="en-US" sz="1100" dirty="0"/>
              <a:t> and</a:t>
            </a:r>
            <a:r>
              <a:rPr lang="en-US" sz="1100" b="1" dirty="0"/>
              <a:t> § 36-10-14</a:t>
            </a:r>
            <a:r>
              <a:rPr lang="en-US" sz="1100" dirty="0"/>
              <a:t> outlines accidental and ordinary disability provisions for state employees but they do not get the benefit of appeal process through WC</a:t>
            </a:r>
          </a:p>
          <a:p>
            <a:pPr marL="0" lvl="0" indent="-228600" defTabSz="914400">
              <a:lnSpc>
                <a:spcPct val="110000"/>
              </a:lnSpc>
              <a:spcBef>
                <a:spcPts val="0"/>
              </a:spcBef>
              <a:spcAft>
                <a:spcPts val="0"/>
              </a:spcAft>
              <a:buSzPct val="110000"/>
              <a:buFont typeface="Wingdings" panose="05000000000000000000" pitchFamily="2" charset="2"/>
              <a:buChar char="§"/>
            </a:pPr>
            <a:endParaRPr lang="en-US" sz="1100" dirty="0"/>
          </a:p>
          <a:p>
            <a:pPr marL="457200" lvl="0" indent="-228600" defTabSz="914400">
              <a:lnSpc>
                <a:spcPct val="110000"/>
              </a:lnSpc>
              <a:spcBef>
                <a:spcPts val="0"/>
              </a:spcBef>
              <a:spcAft>
                <a:spcPts val="0"/>
              </a:spcAft>
              <a:buSzPct val="110000"/>
              <a:buFont typeface="Wingdings" panose="05000000000000000000" pitchFamily="2" charset="2"/>
              <a:buChar char="§"/>
            </a:pPr>
            <a:r>
              <a:rPr lang="en-US" sz="1100" dirty="0"/>
              <a:t>§ </a:t>
            </a:r>
            <a:r>
              <a:rPr lang="en-US" sz="1100" b="1" dirty="0"/>
              <a:t>36-10-14</a:t>
            </a:r>
            <a:r>
              <a:rPr lang="en-US" sz="1100" dirty="0">
                <a:sym typeface="Times New Roman"/>
              </a:rPr>
              <a:t> </a:t>
            </a:r>
            <a:r>
              <a:rPr lang="en-US" sz="1100" dirty="0"/>
              <a:t>Allows a state employee to apply for accidental disability retirement, lays out a process which includes making the application within 5 years of the alleged incident (§ 36-10-14(b)) and undergoing a medical examination by three (3) physicians that all confirm that “shall show that the member is physically or mentally incapacitated for the performance of service as a natural and proximate result of an accident”</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100" dirty="0"/>
              <a:t>Rejections of applications for accidental disability can not be appealed at the worker’s compensation court such as those of § 45-21.2-9</a:t>
            </a:r>
          </a:p>
          <a:p>
            <a:pPr marL="0" lvl="0" indent="-228600" defTabSz="914400">
              <a:lnSpc>
                <a:spcPct val="110000"/>
              </a:lnSpc>
              <a:spcBef>
                <a:spcPts val="0"/>
              </a:spcBef>
              <a:spcAft>
                <a:spcPts val="1200"/>
              </a:spcAft>
              <a:buSzPct val="110000"/>
              <a:buFont typeface="Wingdings" panose="05000000000000000000" pitchFamily="2" charset="2"/>
              <a:buChar char="§"/>
            </a:pPr>
            <a:endParaRPr lang="en-US" sz="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37"/>
        <p:cNvGrpSpPr/>
        <p:nvPr/>
      </p:nvGrpSpPr>
      <p:grpSpPr>
        <a:xfrm>
          <a:off x="0" y="0"/>
          <a:ext cx="0" cy="0"/>
          <a:chOff x="0" y="0"/>
          <a:chExt cx="0" cy="0"/>
        </a:xfrm>
      </p:grpSpPr>
      <p:grpSp>
        <p:nvGrpSpPr>
          <p:cNvPr id="144" name="Group 143">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45"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6"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7"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8"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9"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0"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1"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2"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3"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4"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5"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6"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7"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8"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9"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0"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61"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62"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3"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4"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5"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67" name="Group 166">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68" name="Rectangle 167">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69"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 name="Rectangle 169">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72" name="Rectangle 171">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4" name="Group 173">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75"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76"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7"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8"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9"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0"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1"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2"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3"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4"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5"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6"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7"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8"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9"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0"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91"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92"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3"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4"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5"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97" name="Rectangle 196">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341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Google Shape;138;p27"/>
          <p:cNvSpPr txBox="1">
            <a:spLocks noGrp="1"/>
          </p:cNvSpPr>
          <p:nvPr>
            <p:ph type="title"/>
          </p:nvPr>
        </p:nvSpPr>
        <p:spPr>
          <a:xfrm>
            <a:off x="484094" y="720090"/>
            <a:ext cx="2899271" cy="3128458"/>
          </a:xfrm>
          <a:prstGeom prst="rect">
            <a:avLst/>
          </a:prstGeom>
        </p:spPr>
        <p:txBody>
          <a:bodyPr spcFirstLastPara="1" vert="horz" lIns="228600" tIns="228600" rIns="228600" bIns="228600" rtlCol="0" anchor="ctr" anchorCtr="0">
            <a:normAutofit/>
          </a:bodyPr>
          <a:lstStyle/>
          <a:p>
            <a:pPr marL="0" lvl="0" indent="0" algn="r" defTabSz="914400">
              <a:spcBef>
                <a:spcPct val="0"/>
              </a:spcBef>
              <a:spcAft>
                <a:spcPts val="0"/>
              </a:spcAft>
            </a:pPr>
            <a:r>
              <a:rPr lang="en-US" sz="3200" spc="-150" dirty="0">
                <a:solidFill>
                  <a:schemeClr val="accent1"/>
                </a:solidFill>
              </a:rPr>
              <a:t>Quasi-public agencies </a:t>
            </a:r>
          </a:p>
        </p:txBody>
      </p:sp>
      <p:cxnSp>
        <p:nvCxnSpPr>
          <p:cNvPr id="199" name="Straight Connector 198">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64197" y="900112"/>
            <a:ext cx="0" cy="265797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9" name="Google Shape;139;p27"/>
          <p:cNvSpPr txBox="1">
            <a:spLocks noGrp="1"/>
          </p:cNvSpPr>
          <p:nvPr>
            <p:ph type="body" idx="1"/>
          </p:nvPr>
        </p:nvSpPr>
        <p:spPr>
          <a:xfrm>
            <a:off x="3728356" y="850138"/>
            <a:ext cx="4957760" cy="3128458"/>
          </a:xfrm>
          <a:prstGeom prst="rect">
            <a:avLst/>
          </a:prstGeom>
        </p:spPr>
        <p:txBody>
          <a:bodyPr spcFirstLastPara="1" vert="horz" lIns="91440" tIns="45720" rIns="91440" bIns="45720" rtlCol="0" anchor="ctr" anchorCtr="0">
            <a:noAutofit/>
          </a:bodyPr>
          <a:lstStyle/>
          <a:p>
            <a:pPr marL="0" lvl="0" indent="-228600" defTabSz="914400">
              <a:lnSpc>
                <a:spcPct val="110000"/>
              </a:lnSpc>
              <a:spcBef>
                <a:spcPts val="1200"/>
              </a:spcBef>
              <a:spcAft>
                <a:spcPts val="0"/>
              </a:spcAft>
              <a:buSzPct val="110000"/>
              <a:buFont typeface="Wingdings" panose="05000000000000000000" pitchFamily="2" charset="2"/>
              <a:buChar char="§"/>
            </a:pPr>
            <a:r>
              <a:rPr lang="en-US" sz="1100" dirty="0"/>
              <a:t>Generally, a quasi-public agency is established under the Rhode Island General Laws but has certain budgetary, governing, and policy-making independence from Executive and Legislative governance. Rhode Island has 16 quasi-public agencies with diverse structures, powers, and responsibilities.</a:t>
            </a:r>
          </a:p>
          <a:p>
            <a:pPr marL="457200" lvl="0" indent="-228600" defTabSz="914400">
              <a:lnSpc>
                <a:spcPct val="110000"/>
              </a:lnSpc>
              <a:spcBef>
                <a:spcPts val="1200"/>
              </a:spcBef>
              <a:spcAft>
                <a:spcPts val="0"/>
              </a:spcAft>
              <a:buSzPct val="110000"/>
              <a:buFont typeface="Wingdings" panose="05000000000000000000" pitchFamily="2" charset="2"/>
              <a:buChar char="§"/>
            </a:pPr>
            <a:r>
              <a:rPr lang="en-US" sz="1100" dirty="0"/>
              <a:t>RI has quasi-agencies comprising state employees, which WC statutes would cover in case of injury.</a:t>
            </a:r>
          </a:p>
          <a:p>
            <a:pPr marL="457200" lvl="0" indent="-228600" defTabSz="914400">
              <a:lnSpc>
                <a:spcPct val="110000"/>
              </a:lnSpc>
              <a:spcBef>
                <a:spcPts val="0"/>
              </a:spcBef>
              <a:spcAft>
                <a:spcPts val="0"/>
              </a:spcAft>
              <a:buSzPct val="110000"/>
              <a:buFont typeface="Wingdings" panose="05000000000000000000" pitchFamily="2" charset="2"/>
              <a:buChar char="§"/>
            </a:pPr>
            <a:r>
              <a:rPr lang="en-US" sz="1100" dirty="0"/>
              <a:t>The RI airport corporation (RIAC) is one of the 16 quasi-agencies.</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100" dirty="0"/>
              <a:t>RIAC employees’ disputes fall under the WC system for all case management procedures and dispute resolution (See § 28-29-2).</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100" dirty="0"/>
              <a:t>RIAC specifically stated IOD for officers/firefighters/crash rescue</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100" dirty="0"/>
              <a:t>RIAC IOD cases fall under WC retirement ERSRI</a:t>
            </a:r>
          </a:p>
          <a:p>
            <a:pPr marL="0" lvl="0" indent="-228600" defTabSz="914400">
              <a:lnSpc>
                <a:spcPct val="110000"/>
              </a:lnSpc>
              <a:spcBef>
                <a:spcPts val="1200"/>
              </a:spcBef>
              <a:spcAft>
                <a:spcPts val="1200"/>
              </a:spcAft>
              <a:buSzPct val="110000"/>
              <a:buFont typeface="Wingdings" panose="05000000000000000000" pitchFamily="2" charset="2"/>
              <a:buChar char="§"/>
            </a:pP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9"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6"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1" name="Group 30">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32" name="Rectangle 31">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33"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 name="Rectangle 33">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6" name="Rectangle 35">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38" name="Group 37">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39"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61" name="Rectangle 60">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2748" y="0"/>
            <a:ext cx="7701252"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itle 1">
            <a:extLst>
              <a:ext uri="{FF2B5EF4-FFF2-40B4-BE49-F238E27FC236}">
                <a16:creationId xmlns:a16="http://schemas.microsoft.com/office/drawing/2014/main" id="{7507993C-4F1D-99A5-C6B8-3B70A86278D7}"/>
              </a:ext>
            </a:extLst>
          </p:cNvPr>
          <p:cNvSpPr>
            <a:spLocks noGrp="1"/>
          </p:cNvSpPr>
          <p:nvPr>
            <p:ph type="title"/>
          </p:nvPr>
        </p:nvSpPr>
        <p:spPr>
          <a:xfrm>
            <a:off x="2118116" y="304763"/>
            <a:ext cx="6074001" cy="623904"/>
          </a:xfrm>
        </p:spPr>
        <p:txBody>
          <a:bodyPr vert="horz" lIns="228600" tIns="228600" rIns="228600" bIns="228600" rtlCol="0" anchor="t">
            <a:noAutofit/>
          </a:bodyPr>
          <a:lstStyle/>
          <a:p>
            <a:pPr algn="l" defTabSz="914400">
              <a:spcBef>
                <a:spcPct val="0"/>
              </a:spcBef>
            </a:pPr>
            <a:r>
              <a:rPr lang="en-US" sz="2700" spc="-150" dirty="0">
                <a:solidFill>
                  <a:schemeClr val="accent1"/>
                </a:solidFill>
              </a:rPr>
              <a:t>RIAC Collective Bargaining Agreement </a:t>
            </a:r>
            <a:br>
              <a:rPr lang="en-US" sz="2700" spc="-150" dirty="0">
                <a:solidFill>
                  <a:schemeClr val="accent1"/>
                </a:solidFill>
              </a:rPr>
            </a:br>
            <a:r>
              <a:rPr lang="en-US" sz="2700" spc="-150" dirty="0">
                <a:solidFill>
                  <a:schemeClr val="accent1"/>
                </a:solidFill>
              </a:rPr>
              <a:t>(July 1, 2021 – June 30, 2024)</a:t>
            </a:r>
          </a:p>
        </p:txBody>
      </p:sp>
      <p:sp>
        <p:nvSpPr>
          <p:cNvPr id="63" name="Isosceles Triangle 62">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8427" y="716110"/>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pic>
        <p:nvPicPr>
          <p:cNvPr id="5" name="Picture 4">
            <a:extLst>
              <a:ext uri="{FF2B5EF4-FFF2-40B4-BE49-F238E27FC236}">
                <a16:creationId xmlns:a16="http://schemas.microsoft.com/office/drawing/2014/main" id="{872F8686-11FD-1206-9A4E-FCFF3A965677}"/>
              </a:ext>
            </a:extLst>
          </p:cNvPr>
          <p:cNvPicPr>
            <a:picLocks noChangeAspect="1"/>
          </p:cNvPicPr>
          <p:nvPr/>
        </p:nvPicPr>
        <p:blipFill>
          <a:blip r:embed="rId2"/>
          <a:stretch>
            <a:fillRect/>
          </a:stretch>
        </p:blipFill>
        <p:spPr>
          <a:xfrm>
            <a:off x="2446589" y="1805749"/>
            <a:ext cx="5348579" cy="2500352"/>
          </a:xfrm>
          <a:prstGeom prst="rect">
            <a:avLst/>
          </a:prstGeom>
        </p:spPr>
      </p:pic>
      <p:sp>
        <p:nvSpPr>
          <p:cNvPr id="7" name="TextBox 6">
            <a:extLst>
              <a:ext uri="{FF2B5EF4-FFF2-40B4-BE49-F238E27FC236}">
                <a16:creationId xmlns:a16="http://schemas.microsoft.com/office/drawing/2014/main" id="{7644FA7D-6AD2-4EEE-AE9D-FA5658D385A5}"/>
              </a:ext>
            </a:extLst>
          </p:cNvPr>
          <p:cNvSpPr txBox="1"/>
          <p:nvPr/>
        </p:nvSpPr>
        <p:spPr>
          <a:xfrm>
            <a:off x="1873753" y="1470295"/>
            <a:ext cx="6360611" cy="280590"/>
          </a:xfrm>
          <a:prstGeom prst="rect">
            <a:avLst/>
          </a:prstGeom>
          <a:noFill/>
        </p:spPr>
        <p:txBody>
          <a:bodyPr wrap="square">
            <a:spAutoFit/>
          </a:bodyPr>
          <a:lstStyle/>
          <a:p>
            <a:pPr marL="457200" marR="0" lvl="0" indent="-228600" algn="l" defTabSz="914400" rtl="0" eaLnBrk="1" fontAlgn="auto" latinLnBrk="0" hangingPunct="1">
              <a:lnSpc>
                <a:spcPct val="110000"/>
              </a:lnSpc>
              <a:spcBef>
                <a:spcPts val="1200"/>
              </a:spcBef>
              <a:spcAft>
                <a:spcPts val="0"/>
              </a:spcAft>
              <a:buClrTx/>
              <a:buSzPct val="110000"/>
              <a:buFont typeface="Wingdings" panose="05000000000000000000" pitchFamily="2" charset="2"/>
              <a:buChar char="§"/>
              <a:tabLst/>
              <a:defRPr/>
            </a:pPr>
            <a:r>
              <a:rPr kumimoji="0" lang="en-US" sz="1200" b="0" i="0" u="none" strike="noStrike" kern="1200" cap="none" spc="0" normalizeH="0" baseline="0" noProof="0" dirty="0">
                <a:ln>
                  <a:noFill/>
                </a:ln>
                <a:solidFill>
                  <a:prstClr val="black"/>
                </a:solidFill>
                <a:effectLst/>
                <a:uLnTx/>
                <a:uFillTx/>
                <a:latin typeface="Rockwell" panose="02060603020205020403"/>
                <a:ea typeface="+mn-ea"/>
                <a:cs typeface="+mn-cs"/>
              </a:rPr>
              <a:t>Article 13 – SICK LEAVE</a:t>
            </a:r>
            <a:endParaRPr kumimoji="0" lang="en-US" sz="1200" b="1" i="0" u="none" strike="noStrike" kern="1200" cap="none" spc="0" normalizeH="0" baseline="0" noProof="0" dirty="0">
              <a:ln>
                <a:noFill/>
              </a:ln>
              <a:solidFill>
                <a:prstClr val="black"/>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464802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9"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6"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1" name="Group 30">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32" name="Rectangle 31">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33"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6" name="Rectangle 35">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38" name="Group 37">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39"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Rockwell" panose="02060603020205020403"/>
                <a:ea typeface="+mn-ea"/>
                <a:cs typeface="+mn-cs"/>
              </a:endParaRPr>
            </a:p>
          </p:txBody>
        </p:sp>
        <p:sp>
          <p:nvSpPr>
            <p:cNvPr id="40"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id="{C53D35C0-8053-2238-B862-016EF7088D0D}"/>
              </a:ext>
            </a:extLst>
          </p:cNvPr>
          <p:cNvSpPr>
            <a:spLocks noGrp="1"/>
          </p:cNvSpPr>
          <p:nvPr>
            <p:ph type="title"/>
          </p:nvPr>
        </p:nvSpPr>
        <p:spPr>
          <a:xfrm>
            <a:off x="1479948" y="564682"/>
            <a:ext cx="5256609" cy="1014982"/>
          </a:xfrm>
        </p:spPr>
        <p:txBody>
          <a:bodyPr vert="horz" lIns="228600" tIns="228600" rIns="228600" bIns="228600" rtlCol="0" anchor="b">
            <a:noAutofit/>
          </a:bodyPr>
          <a:lstStyle/>
          <a:p>
            <a:pPr algn="l" defTabSz="914400">
              <a:spcBef>
                <a:spcPct val="0"/>
              </a:spcBef>
            </a:pPr>
            <a:r>
              <a:rPr lang="en-US" sz="2600" spc="-150" dirty="0">
                <a:solidFill>
                  <a:schemeClr val="accent1"/>
                </a:solidFill>
              </a:rPr>
              <a:t>RIAC Collective Bargaining Agreement </a:t>
            </a:r>
            <a:br>
              <a:rPr lang="en-US" sz="2600" spc="-150" dirty="0">
                <a:solidFill>
                  <a:schemeClr val="accent1"/>
                </a:solidFill>
              </a:rPr>
            </a:br>
            <a:r>
              <a:rPr lang="en-US" sz="2600" spc="-150" dirty="0">
                <a:solidFill>
                  <a:schemeClr val="accent1"/>
                </a:solidFill>
              </a:rPr>
              <a:t>(July 1, 2021 – June 30, 2024) (cont.)</a:t>
            </a:r>
            <a:endParaRPr lang="en-US" sz="2600" spc="-150" dirty="0"/>
          </a:p>
        </p:txBody>
      </p:sp>
      <p:pic>
        <p:nvPicPr>
          <p:cNvPr id="5" name="Picture 4">
            <a:extLst>
              <a:ext uri="{FF2B5EF4-FFF2-40B4-BE49-F238E27FC236}">
                <a16:creationId xmlns:a16="http://schemas.microsoft.com/office/drawing/2014/main" id="{3ED6574A-0B2A-BCF3-17D3-2F1BF7419B8D}"/>
              </a:ext>
            </a:extLst>
          </p:cNvPr>
          <p:cNvPicPr>
            <a:picLocks noChangeAspect="1"/>
          </p:cNvPicPr>
          <p:nvPr/>
        </p:nvPicPr>
        <p:blipFill rotWithShape="1">
          <a:blip r:embed="rId2"/>
          <a:srcRect l="2871" r="5165"/>
          <a:stretch/>
        </p:blipFill>
        <p:spPr>
          <a:xfrm>
            <a:off x="1521619" y="2242542"/>
            <a:ext cx="6254356" cy="1879212"/>
          </a:xfrm>
          <a:prstGeom prst="rect">
            <a:avLst/>
          </a:prstGeom>
        </p:spPr>
      </p:pic>
      <p:sp>
        <p:nvSpPr>
          <p:cNvPr id="7" name="TextBox 6">
            <a:extLst>
              <a:ext uri="{FF2B5EF4-FFF2-40B4-BE49-F238E27FC236}">
                <a16:creationId xmlns:a16="http://schemas.microsoft.com/office/drawing/2014/main" id="{07AA0359-4061-F4B5-FE39-310BA67EC51F}"/>
              </a:ext>
            </a:extLst>
          </p:cNvPr>
          <p:cNvSpPr txBox="1"/>
          <p:nvPr/>
        </p:nvSpPr>
        <p:spPr>
          <a:xfrm>
            <a:off x="1095831" y="1703936"/>
            <a:ext cx="5630745" cy="483722"/>
          </a:xfrm>
          <a:prstGeom prst="rect">
            <a:avLst/>
          </a:prstGeom>
          <a:noFill/>
        </p:spPr>
        <p:txBody>
          <a:bodyPr wrap="square">
            <a:spAutoFit/>
          </a:bodyPr>
          <a:lstStyle/>
          <a:p>
            <a:pPr marL="457200" marR="0" lvl="0" indent="-228600" algn="l" defTabSz="914400" rtl="0" eaLnBrk="1" fontAlgn="auto" latinLnBrk="0" hangingPunct="1">
              <a:lnSpc>
                <a:spcPct val="110000"/>
              </a:lnSpc>
              <a:spcBef>
                <a:spcPts val="1200"/>
              </a:spcBef>
              <a:spcAft>
                <a:spcPts val="0"/>
              </a:spcAft>
              <a:buClrTx/>
              <a:buSzPct val="110000"/>
              <a:buFont typeface="Wingdings" panose="05000000000000000000" pitchFamily="2" charset="2"/>
              <a:buChar char="§"/>
              <a:tabLst/>
              <a:defRPr/>
            </a:pPr>
            <a:r>
              <a:rPr kumimoji="0" lang="en-US" sz="1200" b="0" i="0" u="none" strike="noStrike" kern="1200" cap="none" spc="0" normalizeH="0" baseline="0" noProof="0" dirty="0">
                <a:ln>
                  <a:noFill/>
                </a:ln>
                <a:solidFill>
                  <a:prstClr val="black"/>
                </a:solidFill>
                <a:effectLst/>
                <a:uLnTx/>
                <a:uFillTx/>
                <a:latin typeface="Rockwell" panose="02060603020205020403"/>
                <a:ea typeface="+mn-ea"/>
                <a:cs typeface="+mn-cs"/>
              </a:rPr>
              <a:t>Article 46 – TRANSITIONAL EMPLOYMENT / LIGHT DUTY/ RETIREMENT AGE</a:t>
            </a:r>
            <a:endParaRPr kumimoji="0" lang="en-US" sz="1200" b="1" i="0" u="none" strike="noStrike" kern="1200" cap="none" spc="0" normalizeH="0" baseline="0" noProof="0" dirty="0">
              <a:ln>
                <a:noFill/>
              </a:ln>
              <a:solidFill>
                <a:prstClr val="black"/>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6028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9"/>
        <p:cNvGrpSpPr/>
        <p:nvPr/>
      </p:nvGrpSpPr>
      <p:grpSpPr>
        <a:xfrm>
          <a:off x="0" y="0"/>
          <a:ext cx="0" cy="0"/>
          <a:chOff x="0" y="0"/>
          <a:chExt cx="0" cy="0"/>
        </a:xfrm>
      </p:grpSpPr>
      <p:grpSp>
        <p:nvGrpSpPr>
          <p:cNvPr id="66" name="Group 65">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67"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3"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3"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84"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9" name="Group 88">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90" name="Rectangle 89">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1"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 name="Rectangle 91">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94" name="Rectangle 93">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97"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98"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1"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2"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3"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8"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9"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3"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14"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5"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6"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7"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19" name="Rectangle 118">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341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Google Shape;60;p14"/>
          <p:cNvSpPr txBox="1">
            <a:spLocks noGrp="1"/>
          </p:cNvSpPr>
          <p:nvPr>
            <p:ph type="title"/>
          </p:nvPr>
        </p:nvSpPr>
        <p:spPr>
          <a:xfrm>
            <a:off x="484094" y="720090"/>
            <a:ext cx="2899271" cy="3128458"/>
          </a:xfrm>
          <a:prstGeom prst="rect">
            <a:avLst/>
          </a:prstGeom>
        </p:spPr>
        <p:txBody>
          <a:bodyPr spcFirstLastPara="1" vert="horz" lIns="228600" tIns="228600" rIns="228600" bIns="228600" rtlCol="0" anchor="ctr" anchorCtr="0">
            <a:normAutofit/>
          </a:bodyPr>
          <a:lstStyle/>
          <a:p>
            <a:pPr marL="0" lvl="0" indent="0" algn="r" defTabSz="914400">
              <a:spcBef>
                <a:spcPct val="0"/>
              </a:spcBef>
              <a:spcAft>
                <a:spcPts val="0"/>
              </a:spcAft>
            </a:pPr>
            <a:r>
              <a:rPr lang="en-US" sz="3300" spc="-150" dirty="0"/>
              <a:t>Table of Contents: </a:t>
            </a:r>
          </a:p>
        </p:txBody>
      </p:sp>
      <p:cxnSp>
        <p:nvCxnSpPr>
          <p:cNvPr id="121" name="Straight Connector 120">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64197" y="900112"/>
            <a:ext cx="0" cy="265797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1" name="Google Shape;61;p14"/>
          <p:cNvSpPr txBox="1">
            <a:spLocks noGrp="1"/>
          </p:cNvSpPr>
          <p:nvPr>
            <p:ph type="body" idx="1"/>
          </p:nvPr>
        </p:nvSpPr>
        <p:spPr>
          <a:xfrm>
            <a:off x="3728356" y="920693"/>
            <a:ext cx="4133850" cy="3128458"/>
          </a:xfrm>
          <a:prstGeom prst="rect">
            <a:avLst/>
          </a:prstGeom>
        </p:spPr>
        <p:txBody>
          <a:bodyPr spcFirstLastPara="1" vert="horz" lIns="91440" tIns="45720" rIns="91440" bIns="45720" rtlCol="0" anchor="ctr" anchorCtr="0">
            <a:normAutofit fontScale="92500" lnSpcReduction="20000"/>
          </a:bodyPr>
          <a:lstStyle/>
          <a:p>
            <a:pPr marL="457200" lvl="0" indent="-228600" defTabSz="914400">
              <a:spcBef>
                <a:spcPts val="0"/>
              </a:spcBef>
              <a:spcAft>
                <a:spcPts val="0"/>
              </a:spcAft>
              <a:buSzPct val="110000"/>
              <a:buFont typeface="+mj-lt"/>
              <a:buAutoNum type="arabicPeriod"/>
            </a:pPr>
            <a:r>
              <a:rPr lang="en-US" sz="1500" dirty="0"/>
              <a:t>WCC Limited Jurisdiction </a:t>
            </a:r>
          </a:p>
          <a:p>
            <a:pPr marL="457200" lvl="0" indent="-228600" defTabSz="914400">
              <a:spcBef>
                <a:spcPts val="0"/>
              </a:spcBef>
              <a:spcAft>
                <a:spcPts val="0"/>
              </a:spcAft>
              <a:buSzPct val="110000"/>
              <a:buFont typeface="+mj-lt"/>
              <a:buAutoNum type="arabicPeriod"/>
            </a:pPr>
            <a:r>
              <a:rPr lang="en-US" sz="1500" dirty="0"/>
              <a:t>Employee Definition </a:t>
            </a:r>
          </a:p>
          <a:p>
            <a:pPr marL="457200" lvl="0" indent="-228600" defTabSz="914400">
              <a:spcBef>
                <a:spcPts val="0"/>
              </a:spcBef>
              <a:spcAft>
                <a:spcPts val="0"/>
              </a:spcAft>
              <a:buSzPct val="110000"/>
              <a:buFont typeface="+mj-lt"/>
              <a:buAutoNum type="arabicPeriod"/>
            </a:pPr>
            <a:r>
              <a:rPr lang="en-US" sz="1500" dirty="0"/>
              <a:t>Exclusions (real estate, farm, professional hockey) </a:t>
            </a:r>
          </a:p>
          <a:p>
            <a:pPr marL="457200" lvl="0" indent="-228600" defTabSz="914400">
              <a:spcBef>
                <a:spcPts val="0"/>
              </a:spcBef>
              <a:spcAft>
                <a:spcPts val="0"/>
              </a:spcAft>
              <a:buSzPct val="110000"/>
              <a:buFont typeface="+mj-lt"/>
              <a:buAutoNum type="arabicPeriod"/>
            </a:pPr>
            <a:r>
              <a:rPr lang="en-US" sz="1500" dirty="0"/>
              <a:t>2008 Amendment</a:t>
            </a:r>
          </a:p>
          <a:p>
            <a:pPr marL="457200" lvl="0" indent="-228600" defTabSz="914400">
              <a:spcBef>
                <a:spcPts val="0"/>
              </a:spcBef>
              <a:spcAft>
                <a:spcPts val="0"/>
              </a:spcAft>
              <a:buSzPct val="110000"/>
              <a:buFont typeface="+mj-lt"/>
              <a:buAutoNum type="arabicPeriod"/>
            </a:pPr>
            <a:r>
              <a:rPr lang="en-US" sz="1500" dirty="0"/>
              <a:t>IOD related matters that make it to WCC </a:t>
            </a:r>
          </a:p>
          <a:p>
            <a:pPr marL="457200" lvl="0" indent="-228600" defTabSz="914400">
              <a:spcBef>
                <a:spcPts val="0"/>
              </a:spcBef>
              <a:spcAft>
                <a:spcPts val="0"/>
              </a:spcAft>
              <a:buSzPct val="110000"/>
              <a:buFont typeface="+mj-lt"/>
              <a:buAutoNum type="arabicPeriod"/>
            </a:pPr>
            <a:r>
              <a:rPr lang="en-US" sz="1500" dirty="0"/>
              <a:t>IOD Benefit Statute/Who is Covered?</a:t>
            </a:r>
          </a:p>
          <a:p>
            <a:pPr marL="457200" lvl="0" indent="-228600" defTabSz="914400">
              <a:spcBef>
                <a:spcPts val="0"/>
              </a:spcBef>
              <a:spcAft>
                <a:spcPts val="0"/>
              </a:spcAft>
              <a:buSzPct val="110000"/>
              <a:buFont typeface="+mj-lt"/>
              <a:buAutoNum type="arabicPeriod"/>
            </a:pPr>
            <a:r>
              <a:rPr lang="en-US" sz="1500" dirty="0"/>
              <a:t>Differing treatment for case management and dispute resolution of IOD claims </a:t>
            </a:r>
          </a:p>
          <a:p>
            <a:pPr marL="457200" lvl="0" indent="-228600" defTabSz="914400">
              <a:spcBef>
                <a:spcPts val="0"/>
              </a:spcBef>
              <a:spcAft>
                <a:spcPts val="0"/>
              </a:spcAft>
              <a:buSzPct val="110000"/>
              <a:buFont typeface="+mj-lt"/>
              <a:buAutoNum type="arabicPeriod"/>
            </a:pPr>
            <a:r>
              <a:rPr lang="en-US" sz="1500" dirty="0"/>
              <a:t>WCC Jurisdiction Over Different Retirement Board Claims </a:t>
            </a:r>
          </a:p>
          <a:p>
            <a:pPr marL="457200" lvl="0" indent="-228600" defTabSz="914400">
              <a:spcBef>
                <a:spcPts val="0"/>
              </a:spcBef>
              <a:spcAft>
                <a:spcPts val="0"/>
              </a:spcAft>
              <a:buSzPct val="110000"/>
              <a:buFont typeface="+mj-lt"/>
              <a:buAutoNum type="arabicPeriod"/>
            </a:pPr>
            <a:r>
              <a:rPr lang="en-US" sz="1500" dirty="0"/>
              <a:t>MERS</a:t>
            </a:r>
          </a:p>
          <a:p>
            <a:pPr indent="-228600" defTabSz="914400">
              <a:buSzPct val="110000"/>
              <a:buFont typeface="+mj-lt"/>
              <a:buAutoNum type="arabicPeriod"/>
            </a:pPr>
            <a:r>
              <a:rPr lang="en-US" sz="1500" dirty="0"/>
              <a:t> ERSRI </a:t>
            </a:r>
          </a:p>
          <a:p>
            <a:pPr indent="-228600" defTabSz="914400">
              <a:buSzPct val="110000"/>
              <a:buFont typeface="+mj-lt"/>
              <a:buAutoNum type="arabicPeriod"/>
            </a:pPr>
            <a:r>
              <a:rPr lang="en-US" sz="1500" dirty="0"/>
              <a:t>Quasi-public agencies </a:t>
            </a:r>
          </a:p>
          <a:p>
            <a:pPr marL="457200" lvl="0" indent="-228600" defTabSz="914400">
              <a:spcBef>
                <a:spcPts val="1200"/>
              </a:spcBef>
              <a:spcAft>
                <a:spcPts val="1200"/>
              </a:spcAft>
              <a:buSzPct val="110000"/>
              <a:buFont typeface="Wingdings" panose="05000000000000000000" pitchFamily="2" charset="2"/>
              <a:buChar char="§"/>
            </a:pP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5"/>
        <p:cNvGrpSpPr/>
        <p:nvPr/>
      </p:nvGrpSpPr>
      <p:grpSpPr>
        <a:xfrm>
          <a:off x="0" y="0"/>
          <a:ext cx="0" cy="0"/>
          <a:chOff x="0" y="0"/>
          <a:chExt cx="0" cy="0"/>
        </a:xfrm>
      </p:grpSpPr>
      <p:grpSp>
        <p:nvGrpSpPr>
          <p:cNvPr id="72" name="Group 71">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73"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0"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5" name="Group 94">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96" name="Rectangle 95">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7"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8" name="Rectangle 97">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00" name="Rectangle 99">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03"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7"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9"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3"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4"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5"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6"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7"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8"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9"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20"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1"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2"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3"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125" name="Rectangle 124">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2748" y="0"/>
            <a:ext cx="7701252"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Google Shape;66;p15"/>
          <p:cNvSpPr txBox="1">
            <a:spLocks noGrp="1"/>
          </p:cNvSpPr>
          <p:nvPr>
            <p:ph type="title"/>
          </p:nvPr>
        </p:nvSpPr>
        <p:spPr>
          <a:xfrm>
            <a:off x="1500190" y="401726"/>
            <a:ext cx="4673143" cy="922927"/>
          </a:xfrm>
          <a:prstGeom prst="rect">
            <a:avLst/>
          </a:prstGeom>
        </p:spPr>
        <p:txBody>
          <a:bodyPr spcFirstLastPara="1" vert="horz" lIns="228600" tIns="228600" rIns="228600" bIns="228600" rtlCol="0" anchor="t" anchorCtr="0">
            <a:normAutofit/>
          </a:bodyPr>
          <a:lstStyle/>
          <a:p>
            <a:pPr marL="457200" lvl="0" indent="-388620" algn="l" defTabSz="914400">
              <a:spcBef>
                <a:spcPct val="0"/>
              </a:spcBef>
              <a:spcAft>
                <a:spcPts val="0"/>
              </a:spcAft>
              <a:buSzPct val="100000"/>
            </a:pPr>
            <a:r>
              <a:rPr lang="en-US" sz="2800" spc="-150" dirty="0">
                <a:solidFill>
                  <a:schemeClr val="accent1"/>
                </a:solidFill>
              </a:rPr>
              <a:t>WCC Limited Jurisdiction </a:t>
            </a:r>
          </a:p>
          <a:p>
            <a:pPr marL="457200" lvl="0" indent="0" algn="l" defTabSz="914400">
              <a:spcBef>
                <a:spcPct val="0"/>
              </a:spcBef>
              <a:spcAft>
                <a:spcPts val="0"/>
              </a:spcAft>
            </a:pPr>
            <a:endParaRPr lang="en-US" sz="2700" spc="-150" dirty="0">
              <a:solidFill>
                <a:schemeClr val="accent1"/>
              </a:solidFill>
            </a:endParaRPr>
          </a:p>
        </p:txBody>
      </p:sp>
      <p:sp>
        <p:nvSpPr>
          <p:cNvPr id="127" name="Isosceles Triangle 126">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8427" y="716110"/>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67" name="Google Shape;67;p15"/>
          <p:cNvSpPr txBox="1">
            <a:spLocks noGrp="1"/>
          </p:cNvSpPr>
          <p:nvPr>
            <p:ph type="body" idx="1"/>
          </p:nvPr>
        </p:nvSpPr>
        <p:spPr>
          <a:xfrm>
            <a:off x="1449091" y="1304263"/>
            <a:ext cx="6628707" cy="3185591"/>
          </a:xfrm>
          <a:prstGeom prst="rect">
            <a:avLst/>
          </a:prstGeom>
        </p:spPr>
        <p:txBody>
          <a:bodyPr spcFirstLastPara="1" vert="horz" lIns="91440" tIns="45720" rIns="91440" bIns="45720" rtlCol="0" anchor="t" anchorCtr="0">
            <a:noAutofit/>
          </a:bodyPr>
          <a:lstStyle/>
          <a:p>
            <a:pPr marL="457200" marR="0" lvl="0" indent="-228600" defTabSz="914400">
              <a:lnSpc>
                <a:spcPct val="110000"/>
              </a:lnSpc>
              <a:spcBef>
                <a:spcPts val="1200"/>
              </a:spcBef>
              <a:spcAft>
                <a:spcPts val="0"/>
              </a:spcAft>
              <a:buSzPct val="110000"/>
              <a:buFont typeface="Wingdings" panose="05000000000000000000" pitchFamily="2" charset="2"/>
              <a:buChar char="§"/>
            </a:pPr>
            <a:r>
              <a:rPr lang="en-US" sz="1400" dirty="0"/>
              <a:t>The Workers' Compensation Court is a court of limited jurisdiction that is strictly statutory. It is only authorized to hear matters that the General Assembly has authorized it to hear. Discussed in </a:t>
            </a:r>
            <a:r>
              <a:rPr lang="en-US" sz="1400" i="1" dirty="0"/>
              <a:t>Plunkett v. State</a:t>
            </a:r>
            <a:r>
              <a:rPr lang="en-US" sz="1400" dirty="0"/>
              <a:t>, 869 A.2d 1185, 1190 (2005).</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400" dirty="0"/>
              <a:t>Thus, in order for any matter to be heard in workers compensation court there </a:t>
            </a:r>
            <a:r>
              <a:rPr lang="en-US" sz="1400" b="1" dirty="0"/>
              <a:t>must be specific statutory jurisdiction. </a:t>
            </a:r>
          </a:p>
          <a:p>
            <a:pPr marL="914400" lvl="0" indent="-228600" defTabSz="914400">
              <a:lnSpc>
                <a:spcPct val="110000"/>
              </a:lnSpc>
              <a:spcBef>
                <a:spcPts val="1000"/>
              </a:spcBef>
              <a:spcAft>
                <a:spcPts val="0"/>
              </a:spcAft>
              <a:buSzPct val="110000"/>
              <a:buFont typeface="Wingdings" panose="05000000000000000000" pitchFamily="2" charset="2"/>
              <a:buChar char="§"/>
            </a:pPr>
            <a:endParaRPr lang="en-US" sz="1400" b="1" dirty="0"/>
          </a:p>
          <a:p>
            <a:pPr marL="457200" lvl="0" indent="-228600" defTabSz="914400">
              <a:lnSpc>
                <a:spcPct val="110000"/>
              </a:lnSpc>
              <a:spcBef>
                <a:spcPts val="1000"/>
              </a:spcBef>
              <a:spcAft>
                <a:spcPts val="0"/>
              </a:spcAft>
              <a:buSzPct val="110000"/>
              <a:buFont typeface="Wingdings" panose="05000000000000000000" pitchFamily="2" charset="2"/>
              <a:buChar char="§"/>
            </a:pPr>
            <a:r>
              <a:rPr lang="en-US" sz="1400" dirty="0"/>
              <a:t>Specifically, </a:t>
            </a:r>
            <a:r>
              <a:rPr lang="en-US" sz="1400" b="1" dirty="0"/>
              <a:t>§ 28-29-1.3. Jurisdiction of Workers’ Compensation Act </a:t>
            </a:r>
            <a:r>
              <a:rPr lang="en-US" sz="1400" dirty="0"/>
              <a:t>provides that:</a:t>
            </a:r>
          </a:p>
          <a:p>
            <a:pPr marL="914400" lvl="1" indent="-228600" defTabSz="914400">
              <a:lnSpc>
                <a:spcPct val="110000"/>
              </a:lnSpc>
              <a:spcBef>
                <a:spcPts val="0"/>
              </a:spcBef>
              <a:spcAft>
                <a:spcPts val="0"/>
              </a:spcAft>
              <a:buSzPct val="110000"/>
              <a:buFont typeface="Wingdings" panose="05000000000000000000" pitchFamily="2" charset="2"/>
              <a:buChar char="§"/>
            </a:pPr>
            <a:r>
              <a:rPr lang="en-US" sz="1400" dirty="0"/>
              <a:t>The provisions of chapters 29 — 38 of this title shall apply to any and </a:t>
            </a:r>
            <a:r>
              <a:rPr lang="en-US" sz="1400" b="1" u="sng" dirty="0"/>
              <a:t>all employees</a:t>
            </a:r>
            <a:r>
              <a:rPr lang="en-US" sz="1400" b="1" dirty="0"/>
              <a:t>, as defined in § 28-29-2</a:t>
            </a:r>
            <a:r>
              <a:rPr lang="en-US" sz="1400" dirty="0"/>
              <a:t>, who are injured or hired in the State of Rhode Island. [Emphasis added.] </a:t>
            </a:r>
          </a:p>
          <a:p>
            <a:pPr marL="0" lvl="0" indent="-228600" defTabSz="914400">
              <a:lnSpc>
                <a:spcPct val="110000"/>
              </a:lnSpc>
              <a:spcBef>
                <a:spcPts val="1200"/>
              </a:spcBef>
              <a:spcAft>
                <a:spcPts val="0"/>
              </a:spcAft>
              <a:buSzPct val="110000"/>
              <a:buFont typeface="Wingdings" panose="05000000000000000000" pitchFamily="2" charset="2"/>
              <a:buChar char="§"/>
            </a:pPr>
            <a:endParaRPr lang="en-US" sz="1000" b="1" dirty="0"/>
          </a:p>
          <a:p>
            <a:pPr marL="0" lvl="0" indent="-228600" defTabSz="914400">
              <a:lnSpc>
                <a:spcPct val="110000"/>
              </a:lnSpc>
              <a:spcBef>
                <a:spcPts val="1200"/>
              </a:spcBef>
              <a:spcAft>
                <a:spcPts val="1200"/>
              </a:spcAft>
              <a:buSzPct val="110000"/>
              <a:buFont typeface="Wingdings" panose="05000000000000000000" pitchFamily="2" charset="2"/>
              <a:buChar char="§"/>
            </a:pPr>
            <a:endParaRPr lang="en-US"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1"/>
        <p:cNvGrpSpPr/>
        <p:nvPr/>
      </p:nvGrpSpPr>
      <p:grpSpPr>
        <a:xfrm>
          <a:off x="0" y="0"/>
          <a:ext cx="0" cy="0"/>
          <a:chOff x="0" y="0"/>
          <a:chExt cx="0" cy="0"/>
        </a:xfrm>
      </p:grpSpPr>
      <p:grpSp>
        <p:nvGrpSpPr>
          <p:cNvPr id="78" name="Group 77">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79"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5"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6"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01" name="Group 100">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02" name="Rectangle 101">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3"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 name="Rectangle 103">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106" name="Rectangle 105">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8" name="Group 107">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09"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10"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3"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4"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5"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6"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7"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8"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9"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0"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1"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2"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3"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25"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26"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7"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8"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9"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72" name="Google Shape;72;p16"/>
          <p:cNvSpPr txBox="1">
            <a:spLocks noGrp="1"/>
          </p:cNvSpPr>
          <p:nvPr>
            <p:ph type="title"/>
          </p:nvPr>
        </p:nvSpPr>
        <p:spPr>
          <a:xfrm>
            <a:off x="2215488" y="191717"/>
            <a:ext cx="5008165" cy="1014982"/>
          </a:xfrm>
          <a:prstGeom prst="rect">
            <a:avLst/>
          </a:prstGeom>
        </p:spPr>
        <p:txBody>
          <a:bodyPr spcFirstLastPara="1" vert="horz" lIns="228600" tIns="228600" rIns="228600" bIns="228600" rtlCol="0" anchor="b" anchorCtr="0">
            <a:normAutofit/>
          </a:bodyPr>
          <a:lstStyle/>
          <a:p>
            <a:pPr marL="0" lvl="0" indent="0" algn="l" defTabSz="914400">
              <a:spcBef>
                <a:spcPct val="0"/>
              </a:spcBef>
              <a:spcAft>
                <a:spcPts val="0"/>
              </a:spcAft>
            </a:pPr>
            <a:r>
              <a:rPr lang="en-US" sz="2800" spc="-150" dirty="0">
                <a:solidFill>
                  <a:schemeClr val="accent1"/>
                </a:solidFill>
              </a:rPr>
              <a:t>Employee Definition </a:t>
            </a:r>
          </a:p>
        </p:txBody>
      </p:sp>
      <p:sp>
        <p:nvSpPr>
          <p:cNvPr id="73" name="Google Shape;73;p16"/>
          <p:cNvSpPr txBox="1">
            <a:spLocks noGrp="1"/>
          </p:cNvSpPr>
          <p:nvPr>
            <p:ph type="body" idx="1"/>
          </p:nvPr>
        </p:nvSpPr>
        <p:spPr>
          <a:xfrm>
            <a:off x="2375341" y="1410485"/>
            <a:ext cx="6112890" cy="2917845"/>
          </a:xfrm>
          <a:prstGeom prst="rect">
            <a:avLst/>
          </a:prstGeom>
        </p:spPr>
        <p:txBody>
          <a:bodyPr spcFirstLastPara="1" vert="horz" lIns="91440" tIns="45720" rIns="91440" bIns="45720" rtlCol="0" anchor="ctr" anchorCtr="0">
            <a:noAutofit/>
          </a:bodyPr>
          <a:lstStyle/>
          <a:p>
            <a:pPr marL="0" lvl="0" indent="0" defTabSz="914400">
              <a:lnSpc>
                <a:spcPct val="110000"/>
              </a:lnSpc>
              <a:spcBef>
                <a:spcPts val="0"/>
              </a:spcBef>
              <a:spcAft>
                <a:spcPts val="0"/>
              </a:spcAft>
              <a:buSzPct val="110000"/>
              <a:buNone/>
            </a:pPr>
            <a:r>
              <a:rPr lang="en-US" sz="1400" b="1" dirty="0"/>
              <a:t>§ 28-29-2. Definitions</a:t>
            </a:r>
          </a:p>
          <a:p>
            <a:pPr marL="0" lvl="0" indent="0" defTabSz="914400">
              <a:lnSpc>
                <a:spcPct val="110000"/>
              </a:lnSpc>
              <a:spcBef>
                <a:spcPts val="1200"/>
              </a:spcBef>
              <a:spcAft>
                <a:spcPts val="1200"/>
              </a:spcAft>
              <a:buSzPct val="110000"/>
              <a:buNone/>
            </a:pPr>
            <a:r>
              <a:rPr lang="en-US" sz="1400" b="1" dirty="0"/>
              <a:t>(4)(</a:t>
            </a:r>
            <a:r>
              <a:rPr lang="en-US" sz="1400" b="1" dirty="0" err="1"/>
              <a:t>i</a:t>
            </a:r>
            <a:r>
              <a:rPr lang="en-US" sz="1400" b="1" dirty="0"/>
              <a:t>)</a:t>
            </a:r>
            <a:r>
              <a:rPr lang="en-US" sz="1400" dirty="0"/>
              <a:t> “</a:t>
            </a:r>
            <a:r>
              <a:rPr lang="en-US" sz="1400" b="1" dirty="0"/>
              <a:t>Employee</a:t>
            </a:r>
            <a:r>
              <a:rPr lang="en-US" sz="1400" dirty="0"/>
              <a:t>” means any person who has entered into the employment of or works under contract of service or apprenticeship with any employer, except that in the case of a city or town other than the city of Providence it shall only mean that class or those classes of employees as may be designated by a city, town, or regional school district in a manner provided in this chapter to receive compensation under chapters 29 — 38 of this title. </a:t>
            </a:r>
            <a:r>
              <a:rPr lang="en-US" sz="1400" b="1" dirty="0"/>
              <a:t>Any person employed by the State of Rhode Island, except for sworn employees of the Rhode Island state police, or by the Rhode Island airport corporation</a:t>
            </a:r>
            <a:r>
              <a:rPr lang="en-US" sz="1400" dirty="0"/>
              <a:t> who is otherwise entitled to the benefits of chapter 19 of title 45 shall be subject to the provisions of chapters 29 — 38 of this title for “</a:t>
            </a:r>
            <a:r>
              <a:rPr lang="en-US" sz="1400" b="1" dirty="0"/>
              <a:t>all case management procedures and dispute resolution for all benefits. </a:t>
            </a:r>
            <a:r>
              <a:rPr lang="en-US" sz="1400" dirty="0"/>
              <a:t>[Emphasis added.]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7"/>
        <p:cNvGrpSpPr/>
        <p:nvPr/>
      </p:nvGrpSpPr>
      <p:grpSpPr>
        <a:xfrm>
          <a:off x="0" y="0"/>
          <a:ext cx="0" cy="0"/>
          <a:chOff x="0" y="0"/>
          <a:chExt cx="0" cy="0"/>
        </a:xfrm>
      </p:grpSpPr>
      <p:grpSp>
        <p:nvGrpSpPr>
          <p:cNvPr id="303" name="Group 302">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304"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0"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6"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7"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08"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09"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0"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1"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2"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3"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4"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5"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6"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7"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8"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9"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20"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21"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2"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3"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4"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6" name="Group 325">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327" name="Rectangle 326">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01"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9" name="Rectangle 328">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31" name="Rectangle 330">
            <a:extLst>
              <a:ext uri="{FF2B5EF4-FFF2-40B4-BE49-F238E27FC236}">
                <a16:creationId xmlns:a16="http://schemas.microsoft.com/office/drawing/2014/main" id="{0B487B9B-1F18-4BAD-87BB-DECED122E4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Google Shape;78;p17"/>
          <p:cNvSpPr txBox="1">
            <a:spLocks noGrp="1"/>
          </p:cNvSpPr>
          <p:nvPr>
            <p:ph type="title"/>
          </p:nvPr>
        </p:nvSpPr>
        <p:spPr>
          <a:xfrm>
            <a:off x="690764" y="893106"/>
            <a:ext cx="2616794" cy="3265884"/>
          </a:xfrm>
          <a:prstGeom prst="rect">
            <a:avLst/>
          </a:prstGeom>
        </p:spPr>
        <p:txBody>
          <a:bodyPr spcFirstLastPara="1" vert="horz" lIns="228600" tIns="228600" rIns="228600" bIns="228600" rtlCol="0" anchor="ctr" anchorCtr="0">
            <a:normAutofit/>
          </a:bodyPr>
          <a:lstStyle/>
          <a:p>
            <a:pPr marL="0" lvl="0" indent="0" algn="r" defTabSz="914400">
              <a:spcBef>
                <a:spcPct val="0"/>
              </a:spcBef>
              <a:spcAft>
                <a:spcPts val="0"/>
              </a:spcAft>
            </a:pPr>
            <a:r>
              <a:rPr lang="en-US" sz="3200" spc="-150">
                <a:solidFill>
                  <a:schemeClr val="accent1"/>
                </a:solidFill>
              </a:rPr>
              <a:t>Exclusions</a:t>
            </a:r>
            <a:r>
              <a:rPr lang="en-US" sz="4000" spc="-150"/>
              <a:t> </a:t>
            </a:r>
            <a:endParaRPr lang="en-US" sz="4000" spc="-150" dirty="0"/>
          </a:p>
        </p:txBody>
      </p:sp>
      <p:sp>
        <p:nvSpPr>
          <p:cNvPr id="64" name="Isosceles Triangle 332">
            <a:extLst>
              <a:ext uri="{FF2B5EF4-FFF2-40B4-BE49-F238E27FC236}">
                <a16:creationId xmlns:a16="http://schemas.microsoft.com/office/drawing/2014/main" id="{0CFCC8E5-9FDD-47FB-BE3E-C83C681C9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441452" y="2507082"/>
            <a:ext cx="150030" cy="129336"/>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98" name="Google Shape;79;p17"/>
          <p:cNvSpPr txBox="1">
            <a:spLocks noGrp="1"/>
          </p:cNvSpPr>
          <p:nvPr>
            <p:ph type="body" idx="1"/>
          </p:nvPr>
        </p:nvSpPr>
        <p:spPr>
          <a:xfrm>
            <a:off x="3706560" y="699231"/>
            <a:ext cx="4702651" cy="3936467"/>
          </a:xfrm>
          <a:prstGeom prst="rect">
            <a:avLst/>
          </a:prstGeom>
        </p:spPr>
        <p:txBody>
          <a:bodyPr spcFirstLastPara="1" vert="horz" lIns="91440" tIns="45720" rIns="91440" bIns="45720" rtlCol="0" anchor="ctr" anchorCtr="0">
            <a:normAutofit lnSpcReduction="10000"/>
          </a:bodyPr>
          <a:lstStyle/>
          <a:p>
            <a:pPr marL="0" lvl="0" indent="-228600" defTabSz="914400">
              <a:lnSpc>
                <a:spcPct val="110000"/>
              </a:lnSpc>
              <a:spcBef>
                <a:spcPts val="0"/>
              </a:spcBef>
              <a:spcAft>
                <a:spcPts val="0"/>
              </a:spcAft>
              <a:buSzPct val="110000"/>
              <a:buFont typeface="Wingdings" panose="05000000000000000000" pitchFamily="2" charset="2"/>
              <a:buChar char="§"/>
            </a:pPr>
            <a:r>
              <a:rPr lang="en-US" sz="1050" b="1" u="sng" dirty="0">
                <a:highlight>
                  <a:srgbClr val="FFFFFF"/>
                </a:highlight>
              </a:rPr>
              <a:t>§ 28-29-15 Exemption of professional hockey personnel</a:t>
            </a:r>
          </a:p>
          <a:p>
            <a:pPr marL="0" lvl="0" indent="0" defTabSz="914400">
              <a:lnSpc>
                <a:spcPct val="110000"/>
              </a:lnSpc>
              <a:spcBef>
                <a:spcPts val="1200"/>
              </a:spcBef>
              <a:spcAft>
                <a:spcPts val="0"/>
              </a:spcAft>
              <a:buSzPct val="110000"/>
              <a:buNone/>
            </a:pPr>
            <a:r>
              <a:rPr lang="en-US" sz="1050" dirty="0">
                <a:highlight>
                  <a:srgbClr val="FFFFFF"/>
                </a:highlight>
              </a:rPr>
              <a:t>Professional ice hockey player, coaches, and trainers employed by a professional ice hockey club, including not limited to National Hockey League or American Hockey League clubs, shall be exempted from the provisions of chapter 29 - 38 of this title while that employee is temporarily within this state doing work for his or her employer. </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1050" b="1" u="sng" dirty="0"/>
              <a:t>§ 28-29-7.1 Exemption from workers’ compensation — Certain real estate persons</a:t>
            </a:r>
          </a:p>
          <a:p>
            <a:pPr marL="0" lvl="0" indent="0" defTabSz="914400">
              <a:lnSpc>
                <a:spcPct val="110000"/>
              </a:lnSpc>
              <a:spcBef>
                <a:spcPts val="1200"/>
              </a:spcBef>
              <a:spcAft>
                <a:spcPts val="0"/>
              </a:spcAft>
              <a:buSzPct val="110000"/>
              <a:buNone/>
            </a:pPr>
            <a:r>
              <a:rPr lang="en-US" sz="1050" dirty="0"/>
              <a:t>A licensed real estate broker or real estate salesperson or a licensed or certified real estate appraiser shall not be considered an employee under the provision of this chapter if substantially all of the remuneration for the services … is directly related to sales or other output rather than to the number of hours worked.</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1050" b="1" u="sng" dirty="0"/>
              <a:t>§ 28-29-7.2 Farm laborers</a:t>
            </a:r>
          </a:p>
          <a:p>
            <a:pPr marL="0" lvl="0" indent="0" defTabSz="914400">
              <a:lnSpc>
                <a:spcPct val="110000"/>
              </a:lnSpc>
              <a:spcBef>
                <a:spcPts val="1200"/>
              </a:spcBef>
              <a:spcAft>
                <a:spcPts val="0"/>
              </a:spcAft>
              <a:buSzPct val="110000"/>
              <a:buNone/>
            </a:pPr>
            <a:r>
              <a:rPr lang="en-US" sz="1050" dirty="0"/>
              <a:t>Farmers, nursery operators, or farm laborers are not subject to the provisions of chapter 29-38 of this title unless the farmers or agricultural employers employe twenty-five (25) or more farm laborers or agricultural employees for thirteen (13) consecutive weeks.</a:t>
            </a:r>
          </a:p>
          <a:p>
            <a:pPr marL="0" lvl="0" indent="-228600" defTabSz="914400">
              <a:lnSpc>
                <a:spcPct val="110000"/>
              </a:lnSpc>
              <a:spcBef>
                <a:spcPts val="1200"/>
              </a:spcBef>
              <a:spcAft>
                <a:spcPts val="0"/>
              </a:spcAft>
              <a:buSzPct val="110000"/>
              <a:buFont typeface="Wingdings" panose="05000000000000000000" pitchFamily="2" charset="2"/>
              <a:buChar char="§"/>
            </a:pPr>
            <a:endParaRPr 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3"/>
        <p:cNvGrpSpPr/>
        <p:nvPr/>
      </p:nvGrpSpPr>
      <p:grpSpPr>
        <a:xfrm>
          <a:off x="0" y="0"/>
          <a:ext cx="0" cy="0"/>
          <a:chOff x="0" y="0"/>
          <a:chExt cx="0" cy="0"/>
        </a:xfrm>
      </p:grpSpPr>
      <p:grpSp>
        <p:nvGrpSpPr>
          <p:cNvPr id="90" name="Group 89">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91"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5"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7"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7"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8"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9"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13" name="Group 112">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14" name="Rectangle 113">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5"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6" name="Rectangle 115">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18" name="Rectangle 11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2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3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143" name="Rectangle 14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2748" y="0"/>
            <a:ext cx="7701252"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Google Shape;84;p18"/>
          <p:cNvSpPr txBox="1">
            <a:spLocks noGrp="1"/>
          </p:cNvSpPr>
          <p:nvPr>
            <p:ph type="title"/>
          </p:nvPr>
        </p:nvSpPr>
        <p:spPr>
          <a:xfrm>
            <a:off x="2031542" y="394596"/>
            <a:ext cx="4673143" cy="922927"/>
          </a:xfrm>
          <a:prstGeom prst="rect">
            <a:avLst/>
          </a:prstGeom>
        </p:spPr>
        <p:txBody>
          <a:bodyPr spcFirstLastPara="1" vert="horz" lIns="228600" tIns="228600" rIns="228600" bIns="228600" rtlCol="0" anchor="t" anchorCtr="0">
            <a:normAutofit/>
          </a:bodyPr>
          <a:lstStyle/>
          <a:p>
            <a:pPr marL="0" lvl="0" indent="0" algn="l" defTabSz="914400">
              <a:spcBef>
                <a:spcPct val="0"/>
              </a:spcBef>
              <a:spcAft>
                <a:spcPts val="0"/>
              </a:spcAft>
            </a:pPr>
            <a:r>
              <a:rPr lang="en-US" sz="2800" spc="-150" dirty="0">
                <a:solidFill>
                  <a:schemeClr val="accent1"/>
                </a:solidFill>
              </a:rPr>
              <a:t>2008 Amendment </a:t>
            </a:r>
          </a:p>
        </p:txBody>
      </p:sp>
      <p:sp>
        <p:nvSpPr>
          <p:cNvPr id="145" name="Isosceles Triangle 14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8427" y="716110"/>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5" name="Google Shape;85;p18"/>
          <p:cNvSpPr txBox="1">
            <a:spLocks noGrp="1"/>
          </p:cNvSpPr>
          <p:nvPr>
            <p:ph type="body" idx="1"/>
          </p:nvPr>
        </p:nvSpPr>
        <p:spPr>
          <a:xfrm>
            <a:off x="2143693" y="1220460"/>
            <a:ext cx="6249021" cy="2852072"/>
          </a:xfrm>
          <a:prstGeom prst="rect">
            <a:avLst/>
          </a:prstGeom>
        </p:spPr>
        <p:txBody>
          <a:bodyPr spcFirstLastPara="1" vert="horz" lIns="91440" tIns="45720" rIns="91440" bIns="45720" rtlCol="0" anchor="t" anchorCtr="0">
            <a:noAutofit/>
          </a:bodyPr>
          <a:lstStyle/>
          <a:p>
            <a:pPr marL="0" marR="457200" lvl="0" indent="-228600" defTabSz="914400">
              <a:lnSpc>
                <a:spcPct val="110000"/>
              </a:lnSpc>
              <a:spcBef>
                <a:spcPts val="0"/>
              </a:spcBef>
              <a:spcAft>
                <a:spcPts val="0"/>
              </a:spcAft>
              <a:buSzPct val="110000"/>
              <a:buFont typeface="Wingdings" panose="05000000000000000000" pitchFamily="2" charset="2"/>
              <a:buChar char="§"/>
            </a:pPr>
            <a:r>
              <a:rPr lang="en-US" sz="1050" b="1" u="sng" dirty="0"/>
              <a:t>2008 Senate Bill 3111 amended RIGL § 28-29-2 to include RIAC:</a:t>
            </a:r>
          </a:p>
          <a:p>
            <a:pPr marL="0" marR="457200" lvl="0" indent="0" defTabSz="914400">
              <a:lnSpc>
                <a:spcPct val="110000"/>
              </a:lnSpc>
              <a:spcBef>
                <a:spcPts val="800"/>
              </a:spcBef>
              <a:spcAft>
                <a:spcPts val="0"/>
              </a:spcAft>
              <a:buSzPct val="110000"/>
              <a:buNone/>
            </a:pPr>
            <a:r>
              <a:rPr lang="en-US" sz="1050" dirty="0"/>
              <a:t>““</a:t>
            </a:r>
            <a:r>
              <a:rPr lang="en-US" sz="1050" b="1" dirty="0"/>
              <a:t>Employee</a:t>
            </a:r>
            <a:r>
              <a:rPr lang="en-US" sz="1050" dirty="0"/>
              <a:t>” means any person who has entered into the employment of or works under contract of service or apprenticeship with any employer, except that in the case of a city or town other than the city of Providence it shall only mean that class or those classes of employees as may be designated by a city, town, or regional school district in a manner provided in this chapter to receive compensation under chapters 29 — 38 of this title. Any person employed by the State of Rhode Island, except for sworn employees of the Rhode Island State Police, or by the </a:t>
            </a:r>
            <a:r>
              <a:rPr lang="en-US" sz="1050" b="1" u="sng" dirty="0"/>
              <a:t>Rhode Island Airport Corporation</a:t>
            </a:r>
            <a:r>
              <a:rPr lang="en-US" sz="1050" u="sng" dirty="0"/>
              <a:t> </a:t>
            </a:r>
            <a:r>
              <a:rPr lang="en-US" sz="1050" dirty="0"/>
              <a:t>who is otherwise entitled to the benefits of chapter 19 of title 45 shall be subject to the provisions of chapter 29 — 38 of this title for all case management and procedures and dispute resolution for all benefits. … The term “employee” does not include … provided, however, </a:t>
            </a:r>
            <a:r>
              <a:rPr lang="en-US" sz="1050" b="1" dirty="0"/>
              <a:t>that it shall include the members of the police and aircraft rescue and firefighting (ARFF) units of the Rhode Island Airport Corporation.” </a:t>
            </a:r>
            <a:r>
              <a:rPr lang="en-US" sz="1050" dirty="0"/>
              <a:t>[Emphasis added]</a:t>
            </a:r>
          </a:p>
          <a:p>
            <a:pPr marL="0" lvl="0" indent="-228600" defTabSz="914400">
              <a:lnSpc>
                <a:spcPct val="110000"/>
              </a:lnSpc>
              <a:spcBef>
                <a:spcPts val="1200"/>
              </a:spcBef>
              <a:spcAft>
                <a:spcPts val="1200"/>
              </a:spcAft>
              <a:buSzPct val="110000"/>
              <a:buFont typeface="Wingdings" panose="05000000000000000000" pitchFamily="2" charset="2"/>
              <a:buChar char="§"/>
            </a:pPr>
            <a:r>
              <a:rPr lang="en-US" sz="1050" b="1" dirty="0"/>
              <a:t>The Bill Explanation attached to the 2008 Senate Bill 3111 stated:</a:t>
            </a:r>
            <a:r>
              <a:rPr lang="en-US" sz="1050" dirty="0"/>
              <a:t> “This would allow for members of the police and aircraft rescue and firefighter (ARFF) units of Rhode Island Airport Corporation to be covered relative to injuries sustained while in the performance of his/her duties by the workers compensation system. … This act would take effect upon passage.”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9"/>
        <p:cNvGrpSpPr/>
        <p:nvPr/>
      </p:nvGrpSpPr>
      <p:grpSpPr>
        <a:xfrm>
          <a:off x="0" y="0"/>
          <a:ext cx="0" cy="0"/>
          <a:chOff x="0" y="0"/>
          <a:chExt cx="0" cy="0"/>
        </a:xfrm>
      </p:grpSpPr>
      <p:grpSp>
        <p:nvGrpSpPr>
          <p:cNvPr id="96" name="Group 95">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97"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1"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2"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3"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8"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9"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3"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14"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5"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6"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7"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19" name="Group 118">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20" name="Rectangle 119">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1"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2" name="Rectangle 121">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124" name="Rectangle 123">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6" name="Group 125">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27"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8"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9"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0"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1"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2"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3"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7"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8"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9"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0"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43"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44"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5"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6"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7"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90" name="Google Shape;90;p19"/>
          <p:cNvSpPr txBox="1">
            <a:spLocks noGrp="1"/>
          </p:cNvSpPr>
          <p:nvPr>
            <p:ph type="title"/>
          </p:nvPr>
        </p:nvSpPr>
        <p:spPr>
          <a:xfrm>
            <a:off x="2329263" y="178484"/>
            <a:ext cx="5008165" cy="1014982"/>
          </a:xfrm>
          <a:prstGeom prst="rect">
            <a:avLst/>
          </a:prstGeom>
        </p:spPr>
        <p:txBody>
          <a:bodyPr spcFirstLastPara="1" vert="horz" lIns="228600" tIns="228600" rIns="228600" bIns="228600" rtlCol="0" anchor="b" anchorCtr="0">
            <a:normAutofit/>
          </a:bodyPr>
          <a:lstStyle/>
          <a:p>
            <a:pPr marL="0" lvl="0" indent="0" algn="l" defTabSz="914400">
              <a:spcBef>
                <a:spcPct val="0"/>
              </a:spcBef>
              <a:spcAft>
                <a:spcPts val="0"/>
              </a:spcAft>
            </a:pPr>
            <a:r>
              <a:rPr lang="en-US" sz="2800" spc="-150" dirty="0">
                <a:solidFill>
                  <a:schemeClr val="accent1"/>
                </a:solidFill>
              </a:rPr>
              <a:t>What IOD matters make it to WCC?  </a:t>
            </a:r>
          </a:p>
        </p:txBody>
      </p:sp>
      <p:sp>
        <p:nvSpPr>
          <p:cNvPr id="91" name="Google Shape;91;p19"/>
          <p:cNvSpPr txBox="1">
            <a:spLocks noGrp="1"/>
          </p:cNvSpPr>
          <p:nvPr>
            <p:ph type="body" idx="1"/>
          </p:nvPr>
        </p:nvSpPr>
        <p:spPr>
          <a:xfrm>
            <a:off x="2544367" y="1621011"/>
            <a:ext cx="5768579" cy="2917845"/>
          </a:xfrm>
          <a:prstGeom prst="rect">
            <a:avLst/>
          </a:prstGeom>
        </p:spPr>
        <p:txBody>
          <a:bodyPr spcFirstLastPara="1" vert="horz" lIns="91440" tIns="45720" rIns="91440" bIns="45720" rtlCol="0" anchor="ctr" anchorCtr="0">
            <a:noAutofit/>
          </a:bodyPr>
          <a:lstStyle/>
          <a:p>
            <a:pPr marL="0" lvl="0" indent="-228600" defTabSz="914400">
              <a:lnSpc>
                <a:spcPct val="110000"/>
              </a:lnSpc>
              <a:spcBef>
                <a:spcPts val="0"/>
              </a:spcBef>
              <a:spcAft>
                <a:spcPts val="0"/>
              </a:spcAft>
              <a:buSzPct val="110000"/>
              <a:buFont typeface="Wingdings" panose="05000000000000000000" pitchFamily="2" charset="2"/>
              <a:buChar char="§"/>
            </a:pPr>
            <a:r>
              <a:rPr lang="en-US" sz="1000" b="1" dirty="0"/>
              <a:t>§ 28-29-2. Definitions</a:t>
            </a:r>
          </a:p>
          <a:p>
            <a:pPr marL="0" lvl="0" indent="0" defTabSz="914400">
              <a:lnSpc>
                <a:spcPct val="110000"/>
              </a:lnSpc>
              <a:spcBef>
                <a:spcPts val="1200"/>
              </a:spcBef>
              <a:spcAft>
                <a:spcPts val="0"/>
              </a:spcAft>
              <a:buSzPct val="110000"/>
              <a:buNone/>
            </a:pPr>
            <a:r>
              <a:rPr lang="en-US" sz="1000" b="1" dirty="0"/>
              <a:t>(4)(</a:t>
            </a:r>
            <a:r>
              <a:rPr lang="en-US" sz="1000" b="1" dirty="0" err="1"/>
              <a:t>i</a:t>
            </a:r>
            <a:r>
              <a:rPr lang="en-US" sz="1000" b="1" dirty="0"/>
              <a:t>)</a:t>
            </a:r>
            <a:r>
              <a:rPr lang="en-US" sz="1000" dirty="0"/>
              <a:t> “Employee” means any person who has entered into the employment of or works under contract of service or apprenticeship with any employer, except that in the case of a city or town other than the city of Providence it shall only mean that class or those classes of employees as may be designated by a city, town, or regional school district in a manner provided in this chapter to receive compensation under chapters 29 — 38 of this title. Any person employed by the State of Rhode Island, except for sworn employees of the Rhode Island state police, or by the Rhode Island airport corporation who is otherwise entitled to the benefits of chapter 19 of title 45 shall be subject to the provisions of chapters 29 — 38 of this title for </a:t>
            </a:r>
            <a:r>
              <a:rPr lang="en-US" sz="1000" b="1" u="sng" dirty="0"/>
              <a:t>all case management procedures and dispute resolution for all benefits.</a:t>
            </a:r>
          </a:p>
          <a:p>
            <a:pPr marL="0" lvl="0" indent="0" defTabSz="914400">
              <a:lnSpc>
                <a:spcPct val="110000"/>
              </a:lnSpc>
              <a:spcBef>
                <a:spcPts val="1200"/>
              </a:spcBef>
              <a:spcAft>
                <a:spcPts val="0"/>
              </a:spcAft>
              <a:buSzPct val="110000"/>
              <a:buNone/>
            </a:pPr>
            <a:r>
              <a:rPr lang="en-US" sz="1000" b="1" dirty="0"/>
              <a:t>(iii)</a:t>
            </a:r>
            <a:r>
              <a:rPr lang="en-US" sz="1000" dirty="0"/>
              <a:t>  The term “employee” also does not include a sole proprietor, independent contractor, or a person whose employment is of a casual nature, and who is employed other than for the purpose of the employer’s trade or business, or a person whose services are voluntary or who performs charitable acts, nor shall it include the members of the regularly organized fire and police departments of any town or city except for appeals from an order of the retirement board filed pursuant to the provisions of § 45-21.2-9; provided, however,</a:t>
            </a:r>
            <a:r>
              <a:rPr lang="en-US" sz="1000" b="1" dirty="0"/>
              <a:t> </a:t>
            </a:r>
            <a:r>
              <a:rPr lang="en-US" sz="1000" b="1" u="sng" dirty="0"/>
              <a:t>that it shall include the members of the police and aircraft rescue and firefighting (ARFF) units of the Rhode Island airport corporation.</a:t>
            </a:r>
          </a:p>
          <a:p>
            <a:pPr marL="0" lvl="0" indent="-228600" defTabSz="914400">
              <a:lnSpc>
                <a:spcPct val="110000"/>
              </a:lnSpc>
              <a:spcBef>
                <a:spcPts val="1200"/>
              </a:spcBef>
              <a:spcAft>
                <a:spcPts val="1200"/>
              </a:spcAft>
              <a:buSzPct val="110000"/>
              <a:buFont typeface="Wingdings" panose="05000000000000000000" pitchFamily="2" charset="2"/>
              <a:buChar char="§"/>
            </a:pPr>
            <a:endParaRPr lang="en-US" sz="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5"/>
        <p:cNvGrpSpPr/>
        <p:nvPr/>
      </p:nvGrpSpPr>
      <p:grpSpPr>
        <a:xfrm>
          <a:off x="0" y="0"/>
          <a:ext cx="0" cy="0"/>
          <a:chOff x="0" y="0"/>
          <a:chExt cx="0" cy="0"/>
        </a:xfrm>
      </p:grpSpPr>
      <p:grpSp>
        <p:nvGrpSpPr>
          <p:cNvPr id="102" name="Group 101">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03"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7"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9"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3"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4"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5"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6"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7"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8"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9"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20"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1"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2"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3"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25" name="Group 124">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26" name="Rectangle 125">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7"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8" name="Rectangle 127">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30" name="Rectangle 129">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33"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34"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7"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8"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9"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0"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3"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4"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5"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6"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7"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8"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49"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50"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1"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2"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3"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55" name="Rectangle 154">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341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Google Shape;96;p20"/>
          <p:cNvSpPr txBox="1">
            <a:spLocks noGrp="1"/>
          </p:cNvSpPr>
          <p:nvPr>
            <p:ph type="title"/>
          </p:nvPr>
        </p:nvSpPr>
        <p:spPr>
          <a:xfrm>
            <a:off x="456694" y="512917"/>
            <a:ext cx="2899271" cy="3128458"/>
          </a:xfrm>
          <a:prstGeom prst="rect">
            <a:avLst/>
          </a:prstGeom>
        </p:spPr>
        <p:txBody>
          <a:bodyPr spcFirstLastPara="1" vert="horz" lIns="228600" tIns="228600" rIns="228600" bIns="228600" rtlCol="0" anchor="ctr" anchorCtr="0">
            <a:normAutofit/>
          </a:bodyPr>
          <a:lstStyle/>
          <a:p>
            <a:pPr algn="l" defTabSz="914400">
              <a:spcBef>
                <a:spcPct val="0"/>
              </a:spcBef>
            </a:pPr>
            <a:r>
              <a:rPr lang="en-US" sz="2800" spc="-150" dirty="0">
                <a:solidFill>
                  <a:schemeClr val="accent1"/>
                </a:solidFill>
              </a:rPr>
              <a:t>Jurisdiction Over IOD Cases?</a:t>
            </a:r>
          </a:p>
        </p:txBody>
      </p:sp>
      <p:cxnSp>
        <p:nvCxnSpPr>
          <p:cNvPr id="157" name="Straight Connector 156">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64197" y="900112"/>
            <a:ext cx="0" cy="265797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7" name="Google Shape;97;p20"/>
          <p:cNvSpPr txBox="1">
            <a:spLocks noGrp="1"/>
          </p:cNvSpPr>
          <p:nvPr>
            <p:ph type="body" idx="1"/>
          </p:nvPr>
        </p:nvSpPr>
        <p:spPr>
          <a:xfrm>
            <a:off x="3737373" y="720090"/>
            <a:ext cx="4664870" cy="3128458"/>
          </a:xfrm>
          <a:prstGeom prst="rect">
            <a:avLst/>
          </a:prstGeom>
        </p:spPr>
        <p:txBody>
          <a:bodyPr spcFirstLastPara="1" vert="horz" lIns="91440" tIns="45720" rIns="91440" bIns="45720" rtlCol="0" anchor="ctr" anchorCtr="0">
            <a:noAutofit/>
          </a:bodyPr>
          <a:lstStyle/>
          <a:p>
            <a:pPr marL="0" lvl="0" indent="0" defTabSz="914400">
              <a:lnSpc>
                <a:spcPct val="110000"/>
              </a:lnSpc>
              <a:spcBef>
                <a:spcPts val="1200"/>
              </a:spcBef>
              <a:spcAft>
                <a:spcPts val="0"/>
              </a:spcAft>
              <a:buSzPct val="110000"/>
              <a:buNone/>
            </a:pPr>
            <a:r>
              <a:rPr lang="en-US" sz="1050" u="sng" dirty="0"/>
              <a:t>Luis Aponte v. State of Rhode Island</a:t>
            </a:r>
            <a:r>
              <a:rPr lang="en-US" sz="1050" dirty="0"/>
              <a:t>, W.C.C. No. 2019-03274 (June 14, 2022).</a:t>
            </a:r>
          </a:p>
          <a:p>
            <a:pPr marL="0" lvl="0" indent="-228600" defTabSz="914400">
              <a:lnSpc>
                <a:spcPct val="110000"/>
              </a:lnSpc>
              <a:spcBef>
                <a:spcPts val="1200"/>
              </a:spcBef>
              <a:spcAft>
                <a:spcPts val="1200"/>
              </a:spcAft>
              <a:buSzPct val="110000"/>
              <a:buFont typeface="Wingdings" panose="05000000000000000000" pitchFamily="2" charset="2"/>
              <a:buChar char="§"/>
            </a:pPr>
            <a:r>
              <a:rPr lang="en-US" sz="1050" dirty="0"/>
              <a:t>The fundamental issue that was decided in this decision was “...whether this Court has subject-matter jurisdiction to memorialize original liability on work-related IOD claims.” The employee argued that §§ 28-29-2(4) and 45-19-1(f) provided the Workers’ Compensation Court with “exclusive and indispensable original jurisdiction” since he was employed as a Capitol Police Officer for the State of Rhode Island, but is not a “sworn employee of the Rhode Island State Police.” The Court was not persuaded by this argument. </a:t>
            </a:r>
            <a:r>
              <a:rPr lang="en-US" sz="1050" b="1" dirty="0"/>
              <a:t>The Court reasoned, after carefully reviewing the statutes the plain and ordinary meaning was that the Generally Assembly only intended to convey subject-matter jurisdiction over appeals from decisions made by the Retirement Board pursuant to § 45-21.2-9(f).</a:t>
            </a:r>
            <a:r>
              <a:rPr lang="en-US" sz="1050" dirty="0"/>
              <a:t> Rhode Island General Laws § 45-19-1 lacks any language conveying subject-matter jurisdiction over </a:t>
            </a:r>
            <a:r>
              <a:rPr lang="en-US" sz="1050" b="1" dirty="0"/>
              <a:t>liability </a:t>
            </a:r>
            <a:r>
              <a:rPr lang="en-US" sz="1050" dirty="0"/>
              <a:t>for work-related IOD claims.”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01"/>
        <p:cNvGrpSpPr/>
        <p:nvPr/>
      </p:nvGrpSpPr>
      <p:grpSpPr>
        <a:xfrm>
          <a:off x="0" y="0"/>
          <a:ext cx="0" cy="0"/>
          <a:chOff x="0" y="0"/>
          <a:chExt cx="0" cy="0"/>
        </a:xfrm>
      </p:grpSpPr>
      <p:grpSp>
        <p:nvGrpSpPr>
          <p:cNvPr id="108" name="Group 107">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09"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3"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4"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5"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6"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7"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8"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9"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0"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1"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2"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3"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25"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26"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7"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8"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9"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31" name="Group 130">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132" name="Rectangle 131">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3"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4" name="Rectangle 133">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36" name="Rectangle 135">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39"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0"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3"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4"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5"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6"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7"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8"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9"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0"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1"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2"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3"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4"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55"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56"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7"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8"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9"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161" name="Rectangle 160">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2748" y="0"/>
            <a:ext cx="7701252"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Google Shape;102;p21"/>
          <p:cNvSpPr txBox="1">
            <a:spLocks noGrp="1"/>
          </p:cNvSpPr>
          <p:nvPr>
            <p:ph type="title"/>
          </p:nvPr>
        </p:nvSpPr>
        <p:spPr>
          <a:xfrm>
            <a:off x="1763943" y="139250"/>
            <a:ext cx="4673143" cy="922927"/>
          </a:xfrm>
          <a:prstGeom prst="rect">
            <a:avLst/>
          </a:prstGeom>
        </p:spPr>
        <p:txBody>
          <a:bodyPr spcFirstLastPara="1" vert="horz" lIns="228600" tIns="228600" rIns="228600" bIns="228600" rtlCol="0" anchor="t" anchorCtr="0">
            <a:normAutofit/>
          </a:bodyPr>
          <a:lstStyle/>
          <a:p>
            <a:pPr marL="0" lvl="0" indent="0" algn="l" defTabSz="914400">
              <a:spcBef>
                <a:spcPct val="0"/>
              </a:spcBef>
              <a:spcAft>
                <a:spcPts val="0"/>
              </a:spcAft>
            </a:pPr>
            <a:r>
              <a:rPr lang="en-US" sz="2300" spc="-150" dirty="0">
                <a:solidFill>
                  <a:schemeClr val="accent1"/>
                </a:solidFill>
              </a:rPr>
              <a:t>IOD Benefits Statute &amp; Who is Covered </a:t>
            </a:r>
          </a:p>
        </p:txBody>
      </p:sp>
      <p:sp>
        <p:nvSpPr>
          <p:cNvPr id="163" name="Isosceles Triangle 162">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8427" y="716110"/>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3" name="Google Shape;103;p21"/>
          <p:cNvSpPr txBox="1">
            <a:spLocks noGrp="1"/>
          </p:cNvSpPr>
          <p:nvPr>
            <p:ph type="body" idx="1"/>
          </p:nvPr>
        </p:nvSpPr>
        <p:spPr>
          <a:xfrm>
            <a:off x="1761109" y="808594"/>
            <a:ext cx="6671364" cy="2852072"/>
          </a:xfrm>
          <a:prstGeom prst="rect">
            <a:avLst/>
          </a:prstGeom>
        </p:spPr>
        <p:txBody>
          <a:bodyPr spcFirstLastPara="1" vert="horz" lIns="91440" tIns="45720" rIns="91440" bIns="45720" rtlCol="0" anchor="t" anchorCtr="0">
            <a:noAutofit/>
          </a:bodyPr>
          <a:lstStyle/>
          <a:p>
            <a:pPr marL="0" lvl="0" indent="-228600" defTabSz="914400">
              <a:lnSpc>
                <a:spcPct val="110000"/>
              </a:lnSpc>
              <a:spcBef>
                <a:spcPts val="0"/>
              </a:spcBef>
              <a:spcAft>
                <a:spcPts val="0"/>
              </a:spcAft>
              <a:buSzPct val="110000"/>
              <a:buFont typeface="Wingdings" panose="05000000000000000000" pitchFamily="2" charset="2"/>
              <a:buChar char="§"/>
            </a:pPr>
            <a:r>
              <a:rPr lang="en-US" sz="950" b="1" dirty="0"/>
              <a:t>RIGL § 45-19-1(a): </a:t>
            </a:r>
            <a:r>
              <a:rPr lang="en-US" sz="950" dirty="0"/>
              <a:t>“Any police officer of the Rhode Island airport corporation or when ever a</a:t>
            </a:r>
            <a:r>
              <a:rPr lang="en-US" sz="950" b="1" dirty="0"/>
              <a:t>ny police officer, firefighter, crash rescue crewperson, fire marshal, chief deputy fire marshal,</a:t>
            </a:r>
            <a:r>
              <a:rPr lang="en-US" sz="950" dirty="0"/>
              <a:t>” is injured or becomes sick while performing his or her duties or rendering emergency assistance within the physical boundaries of Rhode Island (off duty), the employer shall during the incapacity pay the salary or wage and benefits to the employee that they would be entitled to had they not been incapacitated. Additionally, they shall pay for the “medical, surgical, dental, optical, or other attendance, or treatment, nurses, and hospital services, medicines, crutches, and apparatus for the necessary period.” </a:t>
            </a:r>
            <a:endParaRPr lang="en-US" sz="950" b="1" dirty="0"/>
          </a:p>
          <a:p>
            <a:pPr marL="457200" lvl="0" indent="-228600" defTabSz="914400">
              <a:lnSpc>
                <a:spcPct val="110000"/>
              </a:lnSpc>
              <a:spcBef>
                <a:spcPts val="1200"/>
              </a:spcBef>
              <a:spcAft>
                <a:spcPts val="0"/>
              </a:spcAft>
              <a:buSzPct val="110000"/>
              <a:buFont typeface="Wingdings" panose="05000000000000000000" pitchFamily="2" charset="2"/>
              <a:buChar char="§"/>
            </a:pPr>
            <a:r>
              <a:rPr lang="en-US" sz="950" dirty="0"/>
              <a:t>Except if there is insurance coverage for the related treatment they need only pay the difference between the maximum amount allowable under the insurance coverage and the actual cost of the treatment.</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950" b="1" u="sng" dirty="0"/>
              <a:t>Defines Police Officer</a:t>
            </a:r>
            <a:r>
              <a:rPr lang="en-US" sz="950" b="1" dirty="0"/>
              <a:t> </a:t>
            </a:r>
            <a:r>
              <a:rPr lang="en-US" sz="950" dirty="0"/>
              <a:t>- “Includes any chief or other member of the police department of any city or town regularly employed at a fixed salary or wage and any deputy sheriff, member of the fugitive task force, or capital police officer, permanent environmental police officer or criminal investigator of the department of environmental management, or airport police officer.” § 45-19-1(b).</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950" b="1" u="sng" dirty="0"/>
              <a:t>Defines Firefighter</a:t>
            </a:r>
            <a:r>
              <a:rPr lang="en-US" sz="950" b="1" dirty="0"/>
              <a:t> </a:t>
            </a:r>
            <a:r>
              <a:rPr lang="en-US" sz="950" dirty="0"/>
              <a:t>- “includes any chief or other member of the fire department or rescue personnel of any city, town, or fire district, any person employed as a member of the fire department.” § 45-19-1(c).</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950" b="1" u="sng" dirty="0"/>
              <a:t>Defines Crash Rescue Crewperson</a:t>
            </a:r>
            <a:r>
              <a:rPr lang="en-US" sz="950" b="1" dirty="0"/>
              <a:t> </a:t>
            </a:r>
            <a:r>
              <a:rPr lang="en-US" sz="950" dirty="0"/>
              <a:t>- “includes any chief or other member of the emergency crash rescue section, division of airports, or department of transportation of the State of Rhode Island regularly employed at a fixed salary or wage.” § 45-19-1(d).</a:t>
            </a:r>
          </a:p>
          <a:p>
            <a:pPr marL="0" lvl="0" indent="-228600" defTabSz="914400">
              <a:lnSpc>
                <a:spcPct val="110000"/>
              </a:lnSpc>
              <a:spcBef>
                <a:spcPts val="1200"/>
              </a:spcBef>
              <a:spcAft>
                <a:spcPts val="0"/>
              </a:spcAft>
              <a:buSzPct val="110000"/>
              <a:buFont typeface="Wingdings" panose="05000000000000000000" pitchFamily="2" charset="2"/>
              <a:buChar char="§"/>
            </a:pPr>
            <a:r>
              <a:rPr lang="en-US" sz="950" b="1" u="sng" dirty="0"/>
              <a:t>Defines Fire Marshall</a:t>
            </a:r>
            <a:r>
              <a:rPr lang="en-US" sz="950" b="1" dirty="0"/>
              <a:t> </a:t>
            </a:r>
            <a:r>
              <a:rPr lang="en-US" sz="950" dirty="0"/>
              <a:t>- “Includes the fire marshal, chief deputy fire marshal, and deputy fire marshals regularly employed by the State of Rhode Island pursuant to the provision of chapter 28.2 of title 23.” § 45-19-1(e).</a:t>
            </a:r>
          </a:p>
          <a:p>
            <a:pPr marL="0" lvl="0" indent="-228600" defTabSz="914400">
              <a:lnSpc>
                <a:spcPct val="110000"/>
              </a:lnSpc>
              <a:spcBef>
                <a:spcPts val="1200"/>
              </a:spcBef>
              <a:spcAft>
                <a:spcPts val="0"/>
              </a:spcAft>
              <a:buSzPct val="110000"/>
              <a:buFont typeface="Wingdings" panose="05000000000000000000" pitchFamily="2" charset="2"/>
              <a:buChar char="§"/>
            </a:pPr>
            <a:endParaRPr lang="en-US" sz="600" dirty="0"/>
          </a:p>
          <a:p>
            <a:pPr marL="0" lvl="0" indent="-228600" defTabSz="914400">
              <a:lnSpc>
                <a:spcPct val="110000"/>
              </a:lnSpc>
              <a:spcBef>
                <a:spcPts val="1200"/>
              </a:spcBef>
              <a:spcAft>
                <a:spcPts val="0"/>
              </a:spcAft>
              <a:buSzPct val="110000"/>
              <a:buFont typeface="Wingdings" panose="05000000000000000000" pitchFamily="2" charset="2"/>
              <a:buChar char="§"/>
            </a:pPr>
            <a:endParaRPr lang="en-US" sz="600" dirty="0"/>
          </a:p>
          <a:p>
            <a:pPr marL="0" lvl="0" indent="-228600" defTabSz="914400">
              <a:lnSpc>
                <a:spcPct val="110000"/>
              </a:lnSpc>
              <a:spcBef>
                <a:spcPts val="1200"/>
              </a:spcBef>
              <a:spcAft>
                <a:spcPts val="0"/>
              </a:spcAft>
              <a:buSzPct val="110000"/>
              <a:buFont typeface="Wingdings" panose="05000000000000000000" pitchFamily="2" charset="2"/>
              <a:buChar char="§"/>
            </a:pPr>
            <a:endParaRPr lang="en-US" sz="600" dirty="0"/>
          </a:p>
          <a:p>
            <a:pPr marL="0" lvl="0" indent="-228600" defTabSz="914400">
              <a:lnSpc>
                <a:spcPct val="110000"/>
              </a:lnSpc>
              <a:spcBef>
                <a:spcPts val="1200"/>
              </a:spcBef>
              <a:spcAft>
                <a:spcPts val="1200"/>
              </a:spcAft>
              <a:buSzPct val="110000"/>
              <a:buFont typeface="Wingdings" panose="05000000000000000000" pitchFamily="2" charset="2"/>
              <a:buChar char="§"/>
            </a:pPr>
            <a:endParaRPr lang="en-US" sz="600" dirty="0"/>
          </a:p>
        </p:txBody>
      </p:sp>
    </p:spTree>
  </p:cSld>
  <p:clrMapOvr>
    <a:masterClrMapping/>
  </p:clrMapOvr>
</p:sld>
</file>

<file path=ppt/theme/theme1.xml><?xml version="1.0" encoding="utf-8"?>
<a:theme xmlns:a="http://schemas.openxmlformats.org/drawingml/2006/main" name="Atlas">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90E634167CF4438043EBF24B6BA74E" ma:contentTypeVersion="1" ma:contentTypeDescription="Create a new document." ma:contentTypeScope="" ma:versionID="a537d30f2d99d4225261c3db3fe00610">
  <xsd:schema xmlns:xsd="http://www.w3.org/2001/XMLSchema" xmlns:xs="http://www.w3.org/2001/XMLSchema" xmlns:p="http://schemas.microsoft.com/office/2006/metadata/properties" xmlns:ns1="http://schemas.microsoft.com/sharepoint/v3" targetNamespace="http://schemas.microsoft.com/office/2006/metadata/properties" ma:root="true" ma:fieldsID="ff01fac345008aa34b3a53f2166bf3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0884249-7E96-4003-8472-11B52A153DBE}"/>
</file>

<file path=customXml/itemProps2.xml><?xml version="1.0" encoding="utf-8"?>
<ds:datastoreItem xmlns:ds="http://schemas.openxmlformats.org/officeDocument/2006/customXml" ds:itemID="{99B7A4C1-361D-4B64-A083-FDBFF62BAFFA}"/>
</file>

<file path=customXml/itemProps3.xml><?xml version="1.0" encoding="utf-8"?>
<ds:datastoreItem xmlns:ds="http://schemas.openxmlformats.org/officeDocument/2006/customXml" ds:itemID="{A5936623-3EB9-4EFA-B452-BAF12FB42D15}"/>
</file>

<file path=docProps/app.xml><?xml version="1.0" encoding="utf-8"?>
<Properties xmlns="http://schemas.openxmlformats.org/officeDocument/2006/extended-properties" xmlns:vt="http://schemas.openxmlformats.org/officeDocument/2006/docPropsVTypes">
  <Template>TM16401371[[fn=Atlas]]</Template>
  <TotalTime>1680</TotalTime>
  <Words>2919</Words>
  <Application>Microsoft Office PowerPoint</Application>
  <PresentationFormat>On-screen Show (16:9)</PresentationFormat>
  <Paragraphs>103</Paragraphs>
  <Slides>17</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 Light</vt:lpstr>
      <vt:lpstr>Rockwell</vt:lpstr>
      <vt:lpstr>Wingdings</vt:lpstr>
      <vt:lpstr>Atlas</vt:lpstr>
      <vt:lpstr>Jurisdiction of IOD-based claims </vt:lpstr>
      <vt:lpstr>Table of Contents: </vt:lpstr>
      <vt:lpstr>WCC Limited Jurisdiction  </vt:lpstr>
      <vt:lpstr>Employee Definition </vt:lpstr>
      <vt:lpstr>Exclusions </vt:lpstr>
      <vt:lpstr>2008 Amendment </vt:lpstr>
      <vt:lpstr>What IOD matters make it to WCC?  </vt:lpstr>
      <vt:lpstr>Jurisdiction Over IOD Cases?</vt:lpstr>
      <vt:lpstr>IOD Benefits Statute &amp; Who is Covered </vt:lpstr>
      <vt:lpstr>3 Categories </vt:lpstr>
      <vt:lpstr>Different Treatment for Case management and dispute resolution of IOD claims </vt:lpstr>
      <vt:lpstr>WCC Jurisdiction Over Different  Retirement Board Claims </vt:lpstr>
      <vt:lpstr>MERS </vt:lpstr>
      <vt:lpstr>ERSRI </vt:lpstr>
      <vt:lpstr>Quasi-public agencies </vt:lpstr>
      <vt:lpstr>RIAC Collective Bargaining Agreement  (July 1, 2021 – June 30, 2024)</vt:lpstr>
      <vt:lpstr>RIAC Collective Bargaining Agreement  (July 1, 2021 – June 30, 2024)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Jurisdiction of IOD-based claims</dc:title>
  <dc:creator>Cowen, Linda</dc:creator>
  <cp:lastModifiedBy>Dakake, Fay</cp:lastModifiedBy>
  <cp:revision>12</cp:revision>
  <cp:lastPrinted>2025-03-06T18:53:28Z</cp:lastPrinted>
  <dcterms:modified xsi:type="dcterms:W3CDTF">2025-04-07T18:19:10Z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0x0101007590E634167CF4438043EBF24B6BA74E</vt:lpwstr>
  </property>
</Properties>
</file>